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68" r:id="rId5"/>
    <p:sldId id="270" r:id="rId6"/>
    <p:sldId id="271" r:id="rId7"/>
    <p:sldId id="260" r:id="rId8"/>
    <p:sldId id="261" r:id="rId9"/>
    <p:sldId id="262" r:id="rId10"/>
    <p:sldId id="264" r:id="rId11"/>
    <p:sldId id="266" r:id="rId12"/>
    <p:sldId id="276" r:id="rId13"/>
    <p:sldId id="267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8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1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3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180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6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6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6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70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5EDDBC-CA53-6B47-B688-1BB62DC1A88F}" type="datetimeFigureOut">
              <a:rPr lang="fr-FR" smtClean="0"/>
              <a:t>28/02/20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6250170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AC71C2-4501-C141-95E1-4917776FBA40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3470" y="1080410"/>
            <a:ext cx="8264623" cy="120361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L’ACCOMPAGNATEUR TERRITORIAL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467" y="2502004"/>
            <a:ext cx="8083206" cy="37435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sz="2400" dirty="0"/>
          </a:p>
          <a:p>
            <a:r>
              <a:rPr lang="fr-FR" sz="3200" dirty="0" smtClean="0"/>
              <a:t>ST Maximin </a:t>
            </a:r>
            <a:r>
              <a:rPr lang="mr-IN" sz="3200" dirty="0" smtClean="0"/>
              <a:t>–</a:t>
            </a:r>
            <a:r>
              <a:rPr lang="fr-FR" sz="3200" dirty="0" smtClean="0"/>
              <a:t> 29 février </a:t>
            </a:r>
            <a:r>
              <a:rPr lang="mr-IN" sz="3200" dirty="0" smtClean="0"/>
              <a:t>–</a:t>
            </a:r>
            <a:r>
              <a:rPr lang="fr-FR" sz="3200" dirty="0" smtClean="0"/>
              <a:t> 1</a:t>
            </a:r>
            <a:r>
              <a:rPr lang="fr-FR" sz="3200" baseline="30000" dirty="0" smtClean="0"/>
              <a:t>er</a:t>
            </a:r>
            <a:r>
              <a:rPr lang="fr-FR" sz="3200" dirty="0" smtClean="0"/>
              <a:t> Mars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Claire Brunet </a:t>
            </a:r>
            <a:r>
              <a:rPr lang="mr-IN" sz="24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Roger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Badalassi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3" y="5638984"/>
            <a:ext cx="1631700" cy="845766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4" y="292543"/>
            <a:ext cx="2324366" cy="8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57" y="5530684"/>
            <a:ext cx="2440032" cy="1093938"/>
          </a:xfrm>
          <a:prstGeom prst="rect">
            <a:avLst/>
          </a:prstGeom>
        </p:spPr>
      </p:pic>
      <p:pic>
        <p:nvPicPr>
          <p:cNvPr id="7" name="Imag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57" y="292548"/>
            <a:ext cx="2313679" cy="8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5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280896" y="842963"/>
            <a:ext cx="7218590" cy="747712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/>
                </a:solidFill>
              </a:rPr>
              <a:t>ACCOMPAGNER UN ARBITRE EN </a:t>
            </a:r>
            <a:r>
              <a:rPr lang="fr-FR" sz="2400" b="1" dirty="0" smtClean="0">
                <a:solidFill>
                  <a:schemeClr val="bg1"/>
                </a:solidFill>
              </a:rPr>
              <a:t>SITUATION   -    24 </a:t>
            </a:r>
            <a:r>
              <a:rPr lang="fr-FR" sz="2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7892" name="ZoneTexte 11"/>
          <p:cNvSpPr txBox="1">
            <a:spLocks noChangeArrowheads="1"/>
          </p:cNvSpPr>
          <p:nvPr/>
        </p:nvSpPr>
        <p:spPr bwMode="auto">
          <a:xfrm>
            <a:off x="1280894" y="1781180"/>
            <a:ext cx="679524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solidFill>
                  <a:srgbClr val="FFFFFF"/>
                </a:solidFill>
                <a:latin typeface="Calibri" charset="0"/>
              </a:rPr>
              <a:t>A1- Analyser et évaluer un niveau de performance en compétition.</a:t>
            </a:r>
          </a:p>
          <a:p>
            <a:pPr eaLnBrk="1" hangingPunct="1"/>
            <a:endParaRPr lang="fr-FR" dirty="0">
              <a:solidFill>
                <a:srgbClr val="FFFFFF"/>
              </a:solidFill>
              <a:latin typeface="Calibri" charset="0"/>
            </a:endParaRPr>
          </a:p>
          <a:p>
            <a:pPr eaLnBrk="1" hangingPunct="1"/>
            <a:r>
              <a:rPr lang="fr-FR" dirty="0">
                <a:solidFill>
                  <a:srgbClr val="FFFFFF"/>
                </a:solidFill>
                <a:latin typeface="Calibri" charset="0"/>
              </a:rPr>
              <a:t>A2- Conduire un entretien d’après match avec un objectif de progression.</a:t>
            </a:r>
          </a:p>
          <a:p>
            <a:pPr eaLnBrk="1" hangingPunct="1"/>
            <a:endParaRPr lang="fr-FR" dirty="0">
              <a:solidFill>
                <a:srgbClr val="FFFFFF"/>
              </a:solidFill>
              <a:latin typeface="Calibri" charset="0"/>
            </a:endParaRPr>
          </a:p>
          <a:p>
            <a:pPr eaLnBrk="1" hangingPunct="1"/>
            <a:r>
              <a:rPr lang="fr-FR" dirty="0">
                <a:solidFill>
                  <a:srgbClr val="FFFFFF"/>
                </a:solidFill>
                <a:latin typeface="Calibri" charset="0"/>
              </a:rPr>
              <a:t>A3- Participer au continuum de formation des juges arbitres.</a:t>
            </a:r>
          </a:p>
          <a:p>
            <a:pPr eaLnBrk="1" hangingPunct="1"/>
            <a:endParaRPr lang="fr-FR" sz="1800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1563123" y="190500"/>
            <a:ext cx="6324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charset="0"/>
              </a:rPr>
              <a:t>ACCOMPAGNATEUR TERRITORIAL</a:t>
            </a:r>
          </a:p>
        </p:txBody>
      </p:sp>
      <p:grpSp>
        <p:nvGrpSpPr>
          <p:cNvPr id="37894" name="Groupe 22"/>
          <p:cNvGrpSpPr>
            <a:grpSpLocks/>
          </p:cNvGrpSpPr>
          <p:nvPr/>
        </p:nvGrpSpPr>
        <p:grpSpPr bwMode="auto">
          <a:xfrm>
            <a:off x="225032" y="1135062"/>
            <a:ext cx="756047" cy="4841884"/>
            <a:chOff x="9442483" y="1233859"/>
            <a:chExt cx="1008000" cy="4842007"/>
          </a:xfrm>
        </p:grpSpPr>
        <p:sp>
          <p:nvSpPr>
            <p:cNvPr id="13" name="Flèche droite rayée 12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7651693" y="3024649"/>
              <a:ext cx="4589579" cy="1008000"/>
            </a:xfrm>
            <a:prstGeom prst="strip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7896" name="ZoneTexte 13"/>
            <p:cNvSpPr txBox="1">
              <a:spLocks noChangeArrowheads="1"/>
            </p:cNvSpPr>
            <p:nvPr/>
          </p:nvSpPr>
          <p:spPr bwMode="auto">
            <a:xfrm>
              <a:off x="9706489" y="3628603"/>
              <a:ext cx="485572" cy="3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Raanana" charset="0"/>
                  <a:cs typeface="Raanana" charset="0"/>
                </a:rPr>
                <a:t>III</a:t>
              </a:r>
            </a:p>
          </p:txBody>
        </p:sp>
        <p:sp>
          <p:nvSpPr>
            <p:cNvPr id="37897" name="ZoneTexte 15"/>
            <p:cNvSpPr txBox="1">
              <a:spLocks noChangeArrowheads="1"/>
            </p:cNvSpPr>
            <p:nvPr/>
          </p:nvSpPr>
          <p:spPr bwMode="auto">
            <a:xfrm>
              <a:off x="9474966" y="5768081"/>
              <a:ext cx="943035" cy="30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 dirty="0">
                  <a:latin typeface="Calibri" charset="0"/>
                </a:rPr>
                <a:t>Niveau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4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70337"/>
              </p:ext>
            </p:extLst>
          </p:nvPr>
        </p:nvGraphicFramePr>
        <p:xfrm>
          <a:off x="563566" y="2492185"/>
          <a:ext cx="8123237" cy="283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3237"/>
              </a:tblGrid>
              <a:tr h="694935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algn="ctr"/>
                      <a:r>
                        <a:rPr lang="fr-FR" sz="2000" dirty="0" smtClean="0">
                          <a:solidFill>
                            <a:srgbClr val="06436B"/>
                          </a:solidFill>
                        </a:rPr>
                        <a:t>Accompagner un arbitre en situation  - 24h-</a:t>
                      </a:r>
                    </a:p>
                    <a:p>
                      <a:pPr algn="ctr"/>
                      <a:endParaRPr lang="fr-FR" sz="2000" dirty="0">
                        <a:solidFill>
                          <a:srgbClr val="06436B"/>
                        </a:solidFill>
                      </a:endParaRPr>
                    </a:p>
                  </a:txBody>
                  <a:tcPr/>
                </a:tc>
              </a:tr>
              <a:tr h="930575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Trophée</a:t>
                      </a:r>
                      <a:r>
                        <a:rPr lang="fr-FR" baseline="0" dirty="0" smtClean="0"/>
                        <a:t> du Lubéron :           10 au 13 juillet                   APT </a:t>
                      </a:r>
                      <a:endParaRPr lang="fr-FR" dirty="0"/>
                    </a:p>
                  </a:txBody>
                  <a:tcPr/>
                </a:tc>
              </a:tr>
              <a:tr h="930575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St</a:t>
                      </a:r>
                      <a:r>
                        <a:rPr lang="fr-FR" baseline="0" dirty="0" smtClean="0"/>
                        <a:t> Maximin : 29 février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fr-FR" baseline="0" dirty="0" smtClean="0"/>
                        <a:t>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baseline="0" dirty="0" smtClean="0"/>
                        <a:t> mars         puis Trophée Corinne Chabannes  Juillet Apt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896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1641928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2">
                    <a:lumMod val="25000"/>
                  </a:schemeClr>
                </a:solidFill>
              </a:rPr>
              <a:t>L’animateur Territorial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4" y="292543"/>
            <a:ext cx="2180602" cy="8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66" y="292548"/>
            <a:ext cx="1986470" cy="8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2" y="5461072"/>
            <a:ext cx="1931021" cy="10236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94" y="5266510"/>
            <a:ext cx="3156495" cy="1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0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78429"/>
            <a:ext cx="8229600" cy="4816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dirty="0"/>
              <a:t>S</a:t>
            </a:r>
            <a:r>
              <a:rPr lang="fr-FR" sz="2800" b="1" dirty="0" smtClean="0"/>
              <a:t>es activités principales </a:t>
            </a:r>
          </a:p>
          <a:p>
            <a:pPr marL="0" indent="0" algn="ctr">
              <a:buNone/>
            </a:pPr>
            <a:endParaRPr lang="fr-FR" sz="2000" b="1" dirty="0"/>
          </a:p>
          <a:p>
            <a:pPr marL="0" indent="0" algn="ctr">
              <a:buNone/>
            </a:pPr>
            <a:r>
              <a:rPr lang="fr-FR" sz="2000" dirty="0" smtClean="0"/>
              <a:t>L’animateur </a:t>
            </a:r>
            <a:r>
              <a:rPr lang="fr-FR" sz="2000" dirty="0"/>
              <a:t>Territorial participe à la formation </a:t>
            </a:r>
            <a:r>
              <a:rPr lang="fr-FR" sz="2000" dirty="0" smtClean="0"/>
              <a:t>initiale et continue </a:t>
            </a:r>
            <a:r>
              <a:rPr lang="fr-FR" sz="2000" dirty="0"/>
              <a:t>des Juges Arbitres Jeunes et Juges Arbitres pour laquelle il a </a:t>
            </a:r>
            <a:r>
              <a:rPr lang="fr-FR" sz="2000" dirty="0" err="1"/>
              <a:t>éte</a:t>
            </a:r>
            <a:r>
              <a:rPr lang="fr-FR" sz="2000" dirty="0"/>
              <a:t>́ missionné. </a:t>
            </a:r>
            <a:endParaRPr lang="fr-FR" sz="2000" dirty="0" smtClean="0"/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Dans ce cadre, il inscrit </a:t>
            </a:r>
            <a:r>
              <a:rPr lang="fr-FR" sz="2000" dirty="0" smtClean="0"/>
              <a:t> ses actions dans </a:t>
            </a:r>
            <a:r>
              <a:rPr lang="fr-FR" sz="2000" dirty="0"/>
              <a:t>une </a:t>
            </a:r>
            <a:r>
              <a:rPr lang="fr-FR" sz="2000" dirty="0" err="1"/>
              <a:t>équipe</a:t>
            </a:r>
            <a:r>
              <a:rPr lang="fr-FR" sz="2000" dirty="0"/>
              <a:t> de formation </a:t>
            </a:r>
            <a:r>
              <a:rPr lang="fr-FR" sz="2000" dirty="0" err="1"/>
              <a:t>dépendant</a:t>
            </a:r>
            <a:r>
              <a:rPr lang="fr-FR" sz="2000" dirty="0"/>
              <a:t> </a:t>
            </a:r>
            <a:r>
              <a:rPr lang="fr-FR" sz="2000" dirty="0" smtClean="0"/>
              <a:t>des structures territoriales : CTA - ETT - HFM afin de répondre aux objectifs de  la politique territoriale .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Son </a:t>
            </a:r>
            <a:r>
              <a:rPr lang="fr-FR" sz="2000" dirty="0" smtClean="0"/>
              <a:t>principal objectif </a:t>
            </a:r>
            <a:r>
              <a:rPr lang="fr-FR" sz="2000" dirty="0"/>
              <a:t>est </a:t>
            </a:r>
            <a:r>
              <a:rPr lang="fr-FR" sz="2000" dirty="0" smtClean="0"/>
              <a:t>de participer à la formation et à la détection des juges Arbitres jeunes et juges Arbitres en collaboration avec les membres de l’ETT.</a:t>
            </a:r>
          </a:p>
          <a:p>
            <a:pPr marL="0" indent="0" algn="ctr">
              <a:buNone/>
            </a:pPr>
            <a:r>
              <a:rPr lang="fr-FR" sz="2000" dirty="0" smtClean="0"/>
              <a:t>Il choisit, utilise et construit des ressources numériques</a:t>
            </a:r>
          </a:p>
          <a:p>
            <a:pPr marL="0" indent="0" algn="ctr">
              <a:buNone/>
            </a:pPr>
            <a:r>
              <a:rPr lang="fr-FR" sz="2000" dirty="0" smtClean="0"/>
              <a:t>Il formalise une évaluation de son action de formation et la communique aux instances territoriales.</a:t>
            </a:r>
          </a:p>
          <a:p>
            <a:pPr marL="0" indent="0" algn="ctr">
              <a:buNone/>
            </a:pPr>
            <a:endParaRPr lang="fr-FR" sz="2000" dirty="0" smtClean="0"/>
          </a:p>
          <a:p>
            <a:pPr marL="0" indent="0" algn="ctr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430601"/>
          </a:xfrm>
        </p:spPr>
        <p:txBody>
          <a:bodyPr/>
          <a:lstStyle/>
          <a:p>
            <a:r>
              <a:rPr lang="fr-FR" dirty="0" smtClean="0"/>
              <a:t>L’animateur Territorial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19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9620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Certaines compétences de l’animateur sont identiques à celles de l’Accompagnateur mais il devra  également développer ses capacités à animer une séquence de formation en :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Wingdings" charset="2"/>
              <a:buChar char="u"/>
            </a:pPr>
            <a:r>
              <a:rPr lang="fr-FR" sz="2000" dirty="0" smtClean="0"/>
              <a:t>Présentant des objectifs pédagogiques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Choisissant des situations et des outils numériques adaptés 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Mettant en place des situations qui déclenche de l’activité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Alternant les mises en situation pour maintenir  de l’activité 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Régulant les échanges pour faciliter la participation de tous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Mobilisant les techniques de dynamique de groupe adaptées</a:t>
            </a:r>
          </a:p>
          <a:p>
            <a:pPr>
              <a:buFont typeface="Wingdings" charset="2"/>
              <a:buChar char="u"/>
            </a:pPr>
            <a:r>
              <a:rPr lang="fr-FR" sz="2000" dirty="0" smtClean="0"/>
              <a:t>Créant des outils d’évaluation numériques sur les objectifs de la séquence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Enfin, il devra prendre en compte les fiches bilan, les retours des stagiaires , faire son auto-évaluation pour améliorer son activité d’Animateur</a:t>
            </a:r>
          </a:p>
          <a:p>
            <a:pPr>
              <a:buFont typeface="Wingdings" charset="2"/>
              <a:buChar char="u"/>
            </a:pP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529"/>
          </a:xfrm>
        </p:spPr>
        <p:txBody>
          <a:bodyPr/>
          <a:lstStyle/>
          <a:p>
            <a:r>
              <a:rPr lang="fr-FR" dirty="0" smtClean="0"/>
              <a:t>Les compétences à développer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64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1419" y="1310125"/>
            <a:ext cx="8647618" cy="5015169"/>
          </a:xfrm>
        </p:spPr>
        <p:txBody>
          <a:bodyPr>
            <a:normAutofit fontScale="92500" lnSpcReduction="10000"/>
          </a:bodyPr>
          <a:lstStyle/>
          <a:p>
            <a:endParaRPr lang="fr-FR" sz="2000" dirty="0">
              <a:latin typeface="Calibri" charset="0"/>
            </a:endParaRPr>
          </a:p>
          <a:p>
            <a:endParaRPr lang="fr-FR" sz="2000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Calibri" charset="0"/>
              </a:rPr>
              <a:t>FAVORISER </a:t>
            </a:r>
            <a:r>
              <a:rPr lang="fr-FR" dirty="0" smtClean="0">
                <a:latin typeface="Calibri" charset="0"/>
              </a:rPr>
              <a:t> l’</a:t>
            </a:r>
            <a:r>
              <a:rPr lang="fr-FR" altLang="ja-JP" dirty="0" smtClean="0">
                <a:latin typeface="Calibri" charset="0"/>
              </a:rPr>
              <a:t>échange </a:t>
            </a:r>
            <a:r>
              <a:rPr lang="fr-FR" altLang="ja-JP" dirty="0">
                <a:latin typeface="Calibri" charset="0"/>
              </a:rPr>
              <a:t>entre les acteurs : entraîneurs, dirigeants, </a:t>
            </a:r>
            <a:r>
              <a:rPr lang="fr-FR" altLang="ja-JP" dirty="0" smtClean="0">
                <a:latin typeface="Calibri" charset="0"/>
              </a:rPr>
              <a:t>arbitres</a:t>
            </a:r>
          </a:p>
          <a:p>
            <a:pPr marL="0" indent="0" algn="ctr">
              <a:buNone/>
            </a:pPr>
            <a:endParaRPr lang="fr-FR" altLang="ja-JP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Calibri" charset="0"/>
              </a:rPr>
              <a:t>DÉVELOPPER</a:t>
            </a:r>
            <a:r>
              <a:rPr lang="fr-FR" dirty="0" smtClean="0">
                <a:latin typeface="Calibri" charset="0"/>
              </a:rPr>
              <a:t> les compétences des formateurs et des formateurs de formateurs</a:t>
            </a:r>
          </a:p>
          <a:p>
            <a:pPr marL="0" indent="0" algn="ctr">
              <a:buNone/>
            </a:pPr>
            <a:endParaRPr lang="fr-FR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b="1" dirty="0">
                <a:latin typeface="Calibri" charset="0"/>
              </a:rPr>
              <a:t>PARTAGER </a:t>
            </a:r>
            <a:r>
              <a:rPr lang="fr-FR" dirty="0">
                <a:latin typeface="Calibri" charset="0"/>
              </a:rPr>
              <a:t>des temps de formation en intégrant les parcours « entraîneur » et « formateur </a:t>
            </a:r>
            <a:r>
              <a:rPr lang="fr-FR" dirty="0" smtClean="0">
                <a:latin typeface="Calibri" charset="0"/>
              </a:rPr>
              <a:t>»</a:t>
            </a:r>
          </a:p>
          <a:p>
            <a:pPr marL="0" indent="0" algn="ctr">
              <a:buNone/>
            </a:pPr>
            <a:endParaRPr lang="fr-FR" sz="3200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b="1" dirty="0">
                <a:latin typeface="Calibri" charset="0"/>
              </a:rPr>
              <a:t>MODIFIER</a:t>
            </a:r>
            <a:r>
              <a:rPr lang="fr-FR" dirty="0">
                <a:latin typeface="Calibri" charset="0"/>
              </a:rPr>
              <a:t> les habitudes (décloisonner les formations</a:t>
            </a:r>
            <a:r>
              <a:rPr lang="fr-FR" dirty="0" smtClean="0">
                <a:latin typeface="Calibri" charset="0"/>
              </a:rPr>
              <a:t>)</a:t>
            </a:r>
            <a:endParaRPr lang="fr-FR" dirty="0">
              <a:latin typeface="Calibri" charset="0"/>
            </a:endParaRPr>
          </a:p>
          <a:p>
            <a:pPr algn="ctr"/>
            <a:endParaRPr lang="fr-FR" sz="3200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b="1" dirty="0">
                <a:latin typeface="Calibri" charset="0"/>
              </a:rPr>
              <a:t>CONTRIBUER</a:t>
            </a:r>
            <a:r>
              <a:rPr lang="fr-FR" dirty="0">
                <a:latin typeface="Calibri" charset="0"/>
              </a:rPr>
              <a:t> à la mise en œuvre de la réforme de </a:t>
            </a:r>
            <a:r>
              <a:rPr lang="fr-FR" dirty="0" smtClean="0">
                <a:latin typeface="Calibri" charset="0"/>
              </a:rPr>
              <a:t>l’</a:t>
            </a:r>
            <a:r>
              <a:rPr lang="fr-FR" altLang="ja-JP" dirty="0" smtClean="0">
                <a:latin typeface="Calibri" charset="0"/>
              </a:rPr>
              <a:t>arbitrage</a:t>
            </a:r>
            <a:endParaRPr lang="fr-FR" dirty="0">
              <a:latin typeface="Calibri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fr-FR" sz="4800" b="1" i="1" dirty="0">
                <a:latin typeface="Calibri" charset="0"/>
              </a:rPr>
              <a:t>Philosophie de la démarche</a:t>
            </a:r>
            <a:r>
              <a:rPr lang="fr-FR" sz="4000" b="1" i="1" u="sng" dirty="0">
                <a:latin typeface="Calibri" charset="0"/>
              </a:rPr>
              <a:t/>
            </a:r>
            <a:br>
              <a:rPr lang="fr-FR" sz="4000" b="1" i="1" u="sng" dirty="0">
                <a:latin typeface="Calibri" charset="0"/>
              </a:rPr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9763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3" y="1147834"/>
            <a:ext cx="8421181" cy="55071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i="1" dirty="0"/>
              <a:t>« Evaluer pour mieux former » </a:t>
            </a:r>
            <a:endParaRPr lang="fr-FR" b="1" i="1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L’accompagnateur Territorial participe </a:t>
            </a:r>
            <a:r>
              <a:rPr lang="fr-FR" dirty="0"/>
              <a:t>à la formation continue des Juges Arbitres Jeunes et Juges Arbitres pour laquelle il a été missionné. </a:t>
            </a:r>
          </a:p>
          <a:p>
            <a:pPr marL="0" indent="0">
              <a:buNone/>
            </a:pPr>
            <a:r>
              <a:rPr lang="fr-FR" dirty="0"/>
              <a:t>Il a la capacité d’observer la prestation des Juges Arbitres Jeunes et Juges Arbitres Territoriaux et de communiquer par écrit et oralement. </a:t>
            </a:r>
          </a:p>
          <a:p>
            <a:pPr marL="0" indent="0">
              <a:buNone/>
            </a:pPr>
            <a:r>
              <a:rPr lang="fr-FR" dirty="0"/>
              <a:t>Il sera validé pour évaluer les performances des Juges Arbitres Jeunes et Juges Arbitres Territoriaux et/ou dégager des orientations de travail. </a:t>
            </a:r>
          </a:p>
          <a:p>
            <a:pPr marL="0" indent="0">
              <a:buNone/>
            </a:pPr>
            <a:r>
              <a:rPr lang="fr-FR" dirty="0"/>
              <a:t>Dans ce cadre, il inscrit son action dans une équipe de formation dépendant de la structure territoriale. </a:t>
            </a:r>
          </a:p>
          <a:p>
            <a:pPr marL="0" indent="0">
              <a:buNone/>
            </a:pPr>
            <a:r>
              <a:rPr lang="fr-FR" dirty="0"/>
              <a:t>Son objectif est donc de participer à la valorisation de l’arbitrage grâce aux conseils qu’il est capable de proposer aux Juges Arbitres Jeunes et Juges Arbitres.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9506"/>
          </a:xfrm>
        </p:spPr>
        <p:txBody>
          <a:bodyPr/>
          <a:lstStyle/>
          <a:p>
            <a:r>
              <a:rPr lang="fr-FR" dirty="0" smtClean="0"/>
              <a:t>Le Métier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16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84" y="1436667"/>
            <a:ext cx="8814152" cy="51636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200" dirty="0" smtClean="0"/>
              <a:t>Au sein de la CTA , il </a:t>
            </a:r>
            <a:r>
              <a:rPr lang="fr-FR" sz="3200" dirty="0"/>
              <a:t>motive, conseille les Juges Arbitres Jeunes et Juges Arbitres Territoriaux dans le cadre de leur projet de formation. </a:t>
            </a:r>
            <a:endParaRPr lang="fr-FR" sz="3200" dirty="0" smtClean="0"/>
          </a:p>
          <a:p>
            <a:pPr algn="ctr">
              <a:buFontTx/>
              <a:buChar char="-"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 smtClean="0"/>
              <a:t>Grâce </a:t>
            </a:r>
            <a:r>
              <a:rPr lang="fr-FR" sz="3200" dirty="0"/>
              <a:t>à ses observations, et toujours dans le cadre des continuums de formation Juges Arbitres Jeunes et Juges Arbitres Territoriaux dont il a la charge, il est capable d’évaluer un niveau de performance (oralement et par écrit) et de formuler des propositions d’axes de progrès. </a:t>
            </a:r>
            <a:endParaRPr lang="fr-FR" sz="3200" dirty="0" smtClean="0"/>
          </a:p>
          <a:p>
            <a:pPr marL="0" indent="0" algn="ctr">
              <a:buNone/>
            </a:pPr>
            <a:endParaRPr lang="fr-FR" sz="3200" dirty="0"/>
          </a:p>
          <a:p>
            <a:pPr marL="0" indent="0" algn="ctr">
              <a:buNone/>
            </a:pPr>
            <a:r>
              <a:rPr lang="fr-FR" sz="3200" dirty="0" smtClean="0"/>
              <a:t>Il </a:t>
            </a:r>
            <a:r>
              <a:rPr lang="fr-FR" sz="3200" dirty="0"/>
              <a:t>participe, avec son équipe, aux actions de formation Juges Arbitres Jeunes et Juges Arbitres Territoriaux dont il a la charge. </a:t>
            </a:r>
            <a:endParaRPr lang="fr-FR" sz="3200" dirty="0" smtClean="0"/>
          </a:p>
          <a:p>
            <a:pPr algn="ctr">
              <a:buFontTx/>
              <a:buChar char="-"/>
            </a:pPr>
            <a:endParaRPr lang="fr-FR" sz="3200" dirty="0" smtClean="0"/>
          </a:p>
          <a:p>
            <a:pPr marL="0" indent="0" algn="ctr">
              <a:buNone/>
            </a:pPr>
            <a:r>
              <a:rPr lang="fr-FR" sz="3200" dirty="0" smtClean="0"/>
              <a:t>- Il </a:t>
            </a:r>
            <a:r>
              <a:rPr lang="fr-FR" sz="3200" dirty="0"/>
              <a:t>développe ses connaissances et sa réflexion dans le champ de la formation de l’arbitre. </a:t>
            </a: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894" y="296756"/>
            <a:ext cx="8272212" cy="99709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Les activités principales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142" y="902138"/>
            <a:ext cx="8907836" cy="53059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3200" b="1" dirty="0" smtClean="0"/>
          </a:p>
          <a:p>
            <a:pPr marL="0" indent="0" algn="ctr">
              <a:buNone/>
            </a:pPr>
            <a:r>
              <a:rPr lang="fr-FR" sz="2800" dirty="0" smtClean="0"/>
              <a:t>EC </a:t>
            </a:r>
            <a:r>
              <a:rPr lang="fr-FR" sz="2800" dirty="0"/>
              <a:t>de situer son action dans le projet de formation de l’arbitre. </a:t>
            </a:r>
          </a:p>
          <a:p>
            <a:pPr marL="0" indent="0">
              <a:buNone/>
            </a:pPr>
            <a:r>
              <a:rPr lang="fr-FR" sz="2800" dirty="0" smtClean="0"/>
              <a:t>     EC </a:t>
            </a:r>
            <a:r>
              <a:rPr lang="fr-FR" sz="2800" dirty="0"/>
              <a:t>de situer son action et de la partager dans le cadre de la </a:t>
            </a:r>
            <a:r>
              <a:rPr lang="fr-FR" sz="2800" dirty="0" smtClean="0"/>
              <a:t> structure </a:t>
            </a:r>
            <a:r>
              <a:rPr lang="fr-FR" sz="2800" dirty="0"/>
              <a:t>dont il </a:t>
            </a:r>
            <a:r>
              <a:rPr lang="fr-FR" sz="2800" dirty="0" smtClean="0"/>
              <a:t>dépend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     EC </a:t>
            </a:r>
            <a:r>
              <a:rPr lang="fr-FR" sz="2800" dirty="0"/>
              <a:t>d’adapter les contenus de formation en utilisant les outils de formation à sa disposition et en mobilisant les </a:t>
            </a:r>
            <a:r>
              <a:rPr lang="fr-FR" sz="2800" dirty="0" smtClean="0"/>
              <a:t>connaissances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     EC </a:t>
            </a:r>
            <a:r>
              <a:rPr lang="fr-FR" sz="2800" dirty="0"/>
              <a:t>de comprendre les caractéristiques du jeu qui se déroule </a:t>
            </a:r>
          </a:p>
          <a:p>
            <a:pPr marL="0" indent="0">
              <a:buNone/>
            </a:pPr>
            <a:endParaRPr lang="fr-FR" sz="3200" dirty="0"/>
          </a:p>
          <a:p>
            <a:endParaRPr lang="fr-FR" sz="3200" dirty="0"/>
          </a:p>
          <a:p>
            <a:pPr algn="just"/>
            <a:endParaRPr lang="fr-FR" sz="3200" dirty="0"/>
          </a:p>
          <a:p>
            <a:pPr marL="0" indent="0" algn="just">
              <a:buNone/>
            </a:pPr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843" y="562178"/>
            <a:ext cx="8481848" cy="5417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COMPÉTENCES A DÉVELOPPER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406" y="1082707"/>
            <a:ext cx="8450473" cy="53718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. </a:t>
            </a:r>
            <a:endParaRPr lang="fr-FR" dirty="0"/>
          </a:p>
          <a:p>
            <a:pPr algn="ctr"/>
            <a:endParaRPr lang="fr-FR" dirty="0"/>
          </a:p>
          <a:p>
            <a:pPr marL="0" indent="0" algn="ctr">
              <a:buNone/>
            </a:pPr>
            <a:r>
              <a:rPr lang="fr-FR" sz="3000" dirty="0"/>
              <a:t>EC de situer le niveau de performance du binôme par rapport au niveau de jeu qui se </a:t>
            </a:r>
            <a:r>
              <a:rPr lang="fr-FR" sz="3000" dirty="0" smtClean="0"/>
              <a:t>déroule</a:t>
            </a:r>
          </a:p>
          <a:p>
            <a:pPr marL="0" indent="0" algn="ctr">
              <a:buNone/>
            </a:pPr>
            <a:endParaRPr lang="fr-FR" sz="3000" dirty="0"/>
          </a:p>
          <a:p>
            <a:pPr marL="0" indent="0" algn="ctr">
              <a:buNone/>
            </a:pPr>
            <a:r>
              <a:rPr lang="fr-FR" sz="3000" dirty="0" smtClean="0"/>
              <a:t>EC </a:t>
            </a:r>
            <a:r>
              <a:rPr lang="fr-FR" sz="3000" dirty="0"/>
              <a:t>de construire une évaluation avec le binôme </a:t>
            </a:r>
            <a:endParaRPr lang="fr-FR" sz="3000" dirty="0" smtClean="0"/>
          </a:p>
          <a:p>
            <a:pPr marL="0" indent="0" algn="ctr">
              <a:buNone/>
            </a:pPr>
            <a:endParaRPr lang="fr-FR" sz="3000" dirty="0"/>
          </a:p>
          <a:p>
            <a:pPr marL="0" indent="0" algn="ctr">
              <a:buNone/>
            </a:pPr>
            <a:r>
              <a:rPr lang="fr-FR" sz="3000" dirty="0"/>
              <a:t>EC de développer son niveau de formation par son engagement (identifier les besoins, trouver des nouvelles ressources) </a:t>
            </a:r>
            <a:endParaRPr lang="fr-FR" sz="3000" dirty="0" smtClean="0"/>
          </a:p>
          <a:p>
            <a:pPr marL="0" indent="0" algn="ctr">
              <a:buNone/>
            </a:pPr>
            <a:endParaRPr lang="fr-FR" sz="3000" dirty="0"/>
          </a:p>
          <a:p>
            <a:pPr marL="0" indent="0" algn="ctr">
              <a:buNone/>
            </a:pPr>
            <a:r>
              <a:rPr lang="fr-FR" sz="3000" dirty="0"/>
              <a:t>EC de s’impliquer dans son réseau territorial </a:t>
            </a: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894" y="296756"/>
            <a:ext cx="8272212" cy="81904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COMPÉTENCES A DÉVELOPPER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6344841" y="5376541"/>
            <a:ext cx="1169194" cy="111475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Choisir, animer et évaluer son action de formation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46h</a:t>
            </a:r>
            <a:endParaRPr lang="fr-FR" sz="1200" b="1" i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5137550" y="4759332"/>
            <a:ext cx="1117997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Faciliter l</a:t>
            </a:r>
            <a:r>
              <a:rPr lang="ja-JP" alt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’</a:t>
            </a: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accueil et l</a:t>
            </a:r>
            <a:r>
              <a:rPr lang="ja-JP" alt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’</a:t>
            </a: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intégration dans la structure des stagiaires en formation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3h</a:t>
            </a:r>
            <a:endParaRPr lang="fr-FR" sz="1200" b="1" i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2532" name="ZoneTexte 46"/>
          <p:cNvSpPr txBox="1">
            <a:spLocks noChangeArrowheads="1"/>
          </p:cNvSpPr>
          <p:nvPr/>
        </p:nvSpPr>
        <p:spPr bwMode="auto">
          <a:xfrm>
            <a:off x="1248329" y="115894"/>
            <a:ext cx="7655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>
                <a:latin typeface="Calibri" charset="0"/>
              </a:rPr>
              <a:t>LES FORMATEURS D</a:t>
            </a:r>
            <a:r>
              <a:rPr lang="ja-JP" altLang="fr-FR" b="1" dirty="0">
                <a:latin typeface="Calibri" charset="0"/>
              </a:rPr>
              <a:t>’</a:t>
            </a:r>
            <a:r>
              <a:rPr lang="fr-FR" altLang="ja-JP" b="1" dirty="0">
                <a:latin typeface="Calibri" charset="0"/>
              </a:rPr>
              <a:t>ARBITRES SUR LE TERRITOIRE</a:t>
            </a:r>
            <a:endParaRPr lang="fr-FR" b="1" dirty="0">
              <a:latin typeface="Calibri" charset="0"/>
            </a:endParaRPr>
          </a:p>
        </p:txBody>
      </p:sp>
      <p:cxnSp>
        <p:nvCxnSpPr>
          <p:cNvPr id="64" name="Connecteur droit 6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593056" y="12414250"/>
            <a:ext cx="5400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" y="565685"/>
            <a:ext cx="3152050" cy="22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83" y="577553"/>
            <a:ext cx="3174656" cy="21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>
          <a:xfrm>
            <a:off x="1604966" y="3025782"/>
            <a:ext cx="1079897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00B0F0"/>
                </a:solidFill>
              </a:rPr>
              <a:t>Accompagner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00B0F0"/>
                </a:solidFill>
              </a:rPr>
              <a:t>les pratiquants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00B0F0"/>
                </a:solidFill>
              </a:rPr>
              <a:t>25h</a:t>
            </a:r>
          </a:p>
        </p:txBody>
      </p:sp>
      <p:sp>
        <p:nvSpPr>
          <p:cNvPr id="23" name="Rectangle 22">
            <a:extLst>
              <a:ext uri="{FF2B5EF4-FFF2-40B4-BE49-F238E27FC236}"/>
            </a:extLst>
          </p:cNvPr>
          <p:cNvSpPr/>
          <p:nvPr/>
        </p:nvSpPr>
        <p:spPr>
          <a:xfrm>
            <a:off x="2777731" y="3894145"/>
            <a:ext cx="1079897" cy="24526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00B0F0"/>
                </a:solidFill>
                <a:latin typeface="Calibri" charset="0"/>
                <a:ea typeface="ＭＳ Ｐゴシック" charset="0"/>
              </a:rPr>
              <a:t>Entraîner des Joueurs/Arbitres et des Arbitres/Joueurs</a:t>
            </a:r>
            <a:endParaRPr lang="fr-FR" sz="1200" b="1" i="1" dirty="0">
              <a:solidFill>
                <a:srgbClr val="00B0F0"/>
              </a:solidFill>
              <a:latin typeface="Calibri" charset="0"/>
              <a:ea typeface="ＭＳ Ｐゴシック" charset="0"/>
            </a:endParaRPr>
          </a:p>
          <a:p>
            <a:pPr algn="ctr">
              <a:defRPr/>
            </a:pPr>
            <a:r>
              <a:rPr lang="fr-FR" sz="1200" b="1" dirty="0">
                <a:solidFill>
                  <a:srgbClr val="00B0F0"/>
                </a:solidFill>
                <a:latin typeface="Calibri" charset="0"/>
                <a:ea typeface="ＭＳ Ｐゴシック" charset="0"/>
              </a:rPr>
              <a:t>10h</a:t>
            </a:r>
          </a:p>
        </p:txBody>
      </p:sp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7514038" y="3661244"/>
            <a:ext cx="1079897" cy="97902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9437FF"/>
                </a:solidFill>
                <a:latin typeface="Calibri" charset="0"/>
                <a:ea typeface="ＭＳ Ｐゴシック" charset="0"/>
              </a:rPr>
              <a:t>Faire vivre une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9437FF"/>
                </a:solidFill>
                <a:latin typeface="Calibri" charset="0"/>
                <a:ea typeface="ＭＳ Ｐゴシック" charset="0"/>
              </a:rPr>
              <a:t>École d</a:t>
            </a:r>
            <a:r>
              <a:rPr lang="ja-JP" altLang="fr-FR" sz="1200" b="1" dirty="0">
                <a:solidFill>
                  <a:srgbClr val="9437FF"/>
                </a:solidFill>
                <a:latin typeface="Calibri" charset="0"/>
                <a:ea typeface="ＭＳ Ｐゴシック" charset="0"/>
              </a:rPr>
              <a:t>’</a:t>
            </a:r>
            <a:r>
              <a:rPr lang="fr-FR" sz="1200" b="1" dirty="0">
                <a:solidFill>
                  <a:srgbClr val="9437FF"/>
                </a:solidFill>
                <a:latin typeface="Calibri" charset="0"/>
                <a:ea typeface="ＭＳ Ｐゴシック" charset="0"/>
              </a:rPr>
              <a:t>arbitrage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9437FF"/>
                </a:solidFill>
                <a:latin typeface="Calibri" charset="0"/>
                <a:ea typeface="ＭＳ Ｐゴシック" charset="0"/>
              </a:rPr>
              <a:t>15h</a:t>
            </a:r>
          </a:p>
        </p:txBody>
      </p:sp>
      <p:sp>
        <p:nvSpPr>
          <p:cNvPr id="22539" name="ZoneTexte 26"/>
          <p:cNvSpPr txBox="1">
            <a:spLocks noChangeArrowheads="1"/>
          </p:cNvSpPr>
          <p:nvPr/>
        </p:nvSpPr>
        <p:spPr bwMode="auto">
          <a:xfrm>
            <a:off x="48819" y="3168807"/>
            <a:ext cx="1578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b="1" dirty="0">
                <a:solidFill>
                  <a:srgbClr val="7030A0"/>
                </a:solidFill>
                <a:latin typeface="Calibri" charset="0"/>
              </a:rPr>
              <a:t>ACCOMPAGNATEUR</a:t>
            </a:r>
          </a:p>
          <a:p>
            <a:pPr algn="ctr" eaLnBrk="1" hangingPunct="1"/>
            <a:r>
              <a:rPr lang="fr-FR" sz="1200" b="1" dirty="0">
                <a:solidFill>
                  <a:srgbClr val="7030A0"/>
                </a:solidFill>
                <a:latin typeface="Calibri" charset="0"/>
              </a:rPr>
              <a:t>ÉCOLE D</a:t>
            </a:r>
            <a:r>
              <a:rPr lang="ja-JP" altLang="fr-FR" sz="1200" b="1" dirty="0">
                <a:solidFill>
                  <a:srgbClr val="7030A0"/>
                </a:solidFill>
                <a:latin typeface="Calibri" charset="0"/>
              </a:rPr>
              <a:t>’</a:t>
            </a:r>
            <a:r>
              <a:rPr lang="fr-FR" altLang="ja-JP" sz="1200" b="1" dirty="0">
                <a:solidFill>
                  <a:srgbClr val="7030A0"/>
                </a:solidFill>
                <a:latin typeface="Calibri" charset="0"/>
              </a:rPr>
              <a:t>ARBITRAGE</a:t>
            </a:r>
            <a:endParaRPr lang="fr-FR" sz="1200" b="1" dirty="0">
              <a:solidFill>
                <a:srgbClr val="7030A0"/>
              </a:solidFill>
              <a:latin typeface="Calibri" charset="0"/>
            </a:endParaRPr>
          </a:p>
        </p:txBody>
      </p:sp>
      <p:sp>
        <p:nvSpPr>
          <p:cNvPr id="22540" name="ZoneTexte 27"/>
          <p:cNvSpPr txBox="1">
            <a:spLocks noChangeArrowheads="1"/>
          </p:cNvSpPr>
          <p:nvPr/>
        </p:nvSpPr>
        <p:spPr bwMode="auto">
          <a:xfrm>
            <a:off x="-24686" y="4013048"/>
            <a:ext cx="15305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rgbClr val="7030A0"/>
                </a:solidFill>
                <a:latin typeface="Calibri" charset="0"/>
              </a:rPr>
              <a:t>ANIMATEUR</a:t>
            </a:r>
          </a:p>
          <a:p>
            <a:pPr algn="ctr" eaLnBrk="1" hangingPunct="1"/>
            <a:r>
              <a:rPr lang="fr-FR" sz="1200" b="1" dirty="0">
                <a:solidFill>
                  <a:srgbClr val="7030A0"/>
                </a:solidFill>
                <a:latin typeface="Calibri" charset="0"/>
              </a:rPr>
              <a:t>ÉCOLE D</a:t>
            </a:r>
            <a:r>
              <a:rPr lang="ja-JP" altLang="fr-FR" sz="1200" b="1" dirty="0">
                <a:solidFill>
                  <a:srgbClr val="7030A0"/>
                </a:solidFill>
                <a:latin typeface="Calibri" charset="0"/>
              </a:rPr>
              <a:t>’</a:t>
            </a:r>
            <a:r>
              <a:rPr lang="fr-FR" altLang="ja-JP" sz="1200" b="1" dirty="0">
                <a:solidFill>
                  <a:srgbClr val="7030A0"/>
                </a:solidFill>
                <a:latin typeface="Calibri" charset="0"/>
              </a:rPr>
              <a:t>ARBITRAGE</a:t>
            </a:r>
            <a:endParaRPr lang="fr-FR" sz="1200" b="1" dirty="0">
              <a:solidFill>
                <a:srgbClr val="7030A0"/>
              </a:solidFill>
              <a:latin typeface="Calibri" charset="0"/>
            </a:endParaRPr>
          </a:p>
        </p:txBody>
      </p:sp>
      <p:sp>
        <p:nvSpPr>
          <p:cNvPr id="22541" name="ZoneTexte 28"/>
          <p:cNvSpPr txBox="1">
            <a:spLocks noChangeArrowheads="1"/>
          </p:cNvSpPr>
          <p:nvPr/>
        </p:nvSpPr>
        <p:spPr bwMode="auto">
          <a:xfrm>
            <a:off x="-112275" y="4853316"/>
            <a:ext cx="1715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rgbClr val="7030A0"/>
                </a:solidFill>
                <a:latin typeface="Calibri" charset="0"/>
              </a:rPr>
              <a:t>ACCOMPAGNATEUR</a:t>
            </a:r>
          </a:p>
          <a:p>
            <a:pPr algn="ctr" eaLnBrk="1" hangingPunct="1"/>
            <a:r>
              <a:rPr lang="fr-FR" sz="1400" b="1" dirty="0">
                <a:solidFill>
                  <a:srgbClr val="7030A0"/>
                </a:solidFill>
                <a:latin typeface="Calibri" charset="0"/>
              </a:rPr>
              <a:t>TERRITORIAL</a:t>
            </a:r>
          </a:p>
        </p:txBody>
      </p:sp>
      <p:sp>
        <p:nvSpPr>
          <p:cNvPr id="22542" name="ZoneTexte 29"/>
          <p:cNvSpPr txBox="1">
            <a:spLocks noChangeArrowheads="1"/>
          </p:cNvSpPr>
          <p:nvPr/>
        </p:nvSpPr>
        <p:spPr bwMode="auto">
          <a:xfrm>
            <a:off x="165687" y="5694691"/>
            <a:ext cx="1159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rgbClr val="7030A0"/>
                </a:solidFill>
                <a:latin typeface="Calibri" charset="0"/>
              </a:rPr>
              <a:t>ANIMATEUR</a:t>
            </a:r>
          </a:p>
          <a:p>
            <a:pPr algn="ctr" eaLnBrk="1" hangingPunct="1"/>
            <a:r>
              <a:rPr lang="fr-FR" sz="1400" b="1" dirty="0">
                <a:solidFill>
                  <a:srgbClr val="7030A0"/>
                </a:solidFill>
                <a:latin typeface="Calibri" charset="0"/>
              </a:rPr>
              <a:t>TERRITORIAL</a:t>
            </a:r>
          </a:p>
        </p:txBody>
      </p:sp>
      <p:sp>
        <p:nvSpPr>
          <p:cNvPr id="53" name="Rectangle 52">
            <a:extLst>
              <a:ext uri="{FF2B5EF4-FFF2-40B4-BE49-F238E27FC236}"/>
            </a:extLst>
          </p:cNvPr>
          <p:cNvSpPr/>
          <p:nvPr/>
        </p:nvSpPr>
        <p:spPr>
          <a:xfrm>
            <a:off x="3974310" y="4762500"/>
            <a:ext cx="1079897" cy="1582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Mieux se connaître pour bien communiquer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E-Learning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3h</a:t>
            </a:r>
          </a:p>
        </p:txBody>
      </p:sp>
      <p:sp>
        <p:nvSpPr>
          <p:cNvPr id="56" name="Rectangle 55">
            <a:extLst>
              <a:ext uri="{FF2B5EF4-FFF2-40B4-BE49-F238E27FC236}"/>
            </a:extLst>
          </p:cNvPr>
          <p:cNvSpPr/>
          <p:nvPr/>
        </p:nvSpPr>
        <p:spPr>
          <a:xfrm>
            <a:off x="7620228" y="4751395"/>
            <a:ext cx="1266533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9437FF"/>
                </a:solidFill>
              </a:rPr>
              <a:t>Accompagner 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9437FF"/>
                </a:solidFill>
              </a:rPr>
              <a:t>arbitres en situation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9437FF"/>
                </a:solidFill>
              </a:rPr>
              <a:t>24h</a:t>
            </a:r>
          </a:p>
        </p:txBody>
      </p:sp>
      <p:sp>
        <p:nvSpPr>
          <p:cNvPr id="2" name="Flèche droite rayée 1">
            <a:extLst>
              <a:ext uri="{FF2B5EF4-FFF2-40B4-BE49-F238E27FC236}"/>
            </a:extLst>
          </p:cNvPr>
          <p:cNvSpPr/>
          <p:nvPr/>
        </p:nvSpPr>
        <p:spPr>
          <a:xfrm>
            <a:off x="73390" y="3082925"/>
            <a:ext cx="8830040" cy="641350"/>
          </a:xfrm>
          <a:prstGeom prst="stripedRightArrow">
            <a:avLst>
              <a:gd name="adj1" fmla="val 62962"/>
              <a:gd name="adj2" fmla="val 71605"/>
            </a:avLst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6" name="Flèche droite rayée 65">
            <a:extLst>
              <a:ext uri="{FF2B5EF4-FFF2-40B4-BE49-F238E27FC236}"/>
            </a:extLst>
          </p:cNvPr>
          <p:cNvSpPr/>
          <p:nvPr/>
        </p:nvSpPr>
        <p:spPr>
          <a:xfrm>
            <a:off x="48818" y="3894139"/>
            <a:ext cx="8837943" cy="641350"/>
          </a:xfrm>
          <a:prstGeom prst="stripedRightArrow">
            <a:avLst>
              <a:gd name="adj1" fmla="val 62962"/>
              <a:gd name="adj2" fmla="val 71605"/>
            </a:avLst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7" name="Flèche droite rayée 66">
            <a:extLst>
              <a:ext uri="{FF2B5EF4-FFF2-40B4-BE49-F238E27FC236}"/>
            </a:extLst>
          </p:cNvPr>
          <p:cNvSpPr/>
          <p:nvPr/>
        </p:nvSpPr>
        <p:spPr>
          <a:xfrm>
            <a:off x="48818" y="4795838"/>
            <a:ext cx="8854611" cy="641350"/>
          </a:xfrm>
          <a:prstGeom prst="stripedRightArrow">
            <a:avLst>
              <a:gd name="adj1" fmla="val 62962"/>
              <a:gd name="adj2" fmla="val 71605"/>
            </a:avLst>
          </a:prstGeom>
          <a:solidFill>
            <a:srgbClr val="008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9" name="Flèche droite rayée 68">
            <a:extLst>
              <a:ext uri="{FF2B5EF4-FFF2-40B4-BE49-F238E27FC236}"/>
            </a:extLst>
          </p:cNvPr>
          <p:cNvSpPr/>
          <p:nvPr/>
        </p:nvSpPr>
        <p:spPr>
          <a:xfrm>
            <a:off x="48818" y="5643563"/>
            <a:ext cx="8854611" cy="641350"/>
          </a:xfrm>
          <a:prstGeom prst="stripedRightArrow">
            <a:avLst>
              <a:gd name="adj1" fmla="val 62962"/>
              <a:gd name="adj2" fmla="val 71605"/>
            </a:avLst>
          </a:prstGeom>
          <a:solidFill>
            <a:srgbClr val="008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4" name="Connecteur droit avec flèche 3">
            <a:extLst>
              <a:ext uri="{FF2B5EF4-FFF2-40B4-BE49-F238E27FC236}"/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2133600" y="2740025"/>
            <a:ext cx="10716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318272" y="1965325"/>
            <a:ext cx="85725" cy="1943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/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054204" y="2617790"/>
            <a:ext cx="642342" cy="21415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413772" y="2617792"/>
            <a:ext cx="1294632" cy="2647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/>
            </a:extLst>
          </p:cNvPr>
          <p:cNvCxnSpPr>
            <a:cxnSpLocks/>
            <a:stCxn id="53" idx="0"/>
          </p:cNvCxnSpPr>
          <p:nvPr/>
        </p:nvCxnSpPr>
        <p:spPr>
          <a:xfrm flipV="1">
            <a:off x="4514850" y="2708280"/>
            <a:ext cx="1915716" cy="2054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4" name="ZoneTexte 86"/>
          <p:cNvSpPr txBox="1">
            <a:spLocks noChangeArrowheads="1"/>
          </p:cNvSpPr>
          <p:nvPr/>
        </p:nvSpPr>
        <p:spPr bwMode="auto">
          <a:xfrm>
            <a:off x="7204538" y="1827220"/>
            <a:ext cx="16988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Calibri" charset="0"/>
              </a:rPr>
              <a:t>MODULES</a:t>
            </a:r>
          </a:p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Calibri" charset="0"/>
              </a:rPr>
              <a:t>COMPLÉMENTAIRES</a:t>
            </a:r>
          </a:p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Calibri" charset="0"/>
              </a:rPr>
              <a:t>SPÉCIFIQUES</a:t>
            </a:r>
          </a:p>
          <a:p>
            <a:pPr algn="ctr" eaLnBrk="1" hangingPunct="1"/>
            <a:r>
              <a:rPr lang="fr-FR" sz="1400" b="1" dirty="0">
                <a:solidFill>
                  <a:schemeClr val="bg1"/>
                </a:solidFill>
                <a:latin typeface="Calibri" charset="0"/>
              </a:rPr>
              <a:t>À L</a:t>
            </a:r>
            <a:r>
              <a:rPr lang="ja-JP" altLang="fr-FR" sz="1400" b="1" dirty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fr-FR" altLang="ja-JP" sz="1400" b="1" dirty="0">
                <a:solidFill>
                  <a:schemeClr val="bg1"/>
                </a:solidFill>
                <a:latin typeface="Calibri" charset="0"/>
              </a:rPr>
              <a:t>ARBITRAGE</a:t>
            </a:r>
            <a:endParaRPr lang="fr-FR" sz="1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9" name="Ellipse 88">
            <a:extLst>
              <a:ext uri="{FF2B5EF4-FFF2-40B4-BE49-F238E27FC236}"/>
            </a:extLst>
          </p:cNvPr>
          <p:cNvSpPr/>
          <p:nvPr/>
        </p:nvSpPr>
        <p:spPr>
          <a:xfrm>
            <a:off x="65485" y="2127696"/>
            <a:ext cx="1660464" cy="90443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7030A0"/>
                </a:solidFill>
                <a:latin typeface="Calibri" charset="0"/>
                <a:ea typeface="ＭＳ Ｐゴシック" charset="0"/>
              </a:rPr>
              <a:t>CERTIFICATS</a:t>
            </a:r>
          </a:p>
          <a:p>
            <a:pPr algn="ctr">
              <a:defRPr/>
            </a:pPr>
            <a:r>
              <a:rPr lang="fr-FR" sz="1400" b="1" dirty="0">
                <a:solidFill>
                  <a:srgbClr val="7030A0"/>
                </a:solidFill>
                <a:latin typeface="Calibri" charset="0"/>
                <a:ea typeface="ＭＳ Ｐゴシック" charset="0"/>
              </a:rPr>
              <a:t>FÉDÉRAUX</a:t>
            </a:r>
          </a:p>
        </p:txBody>
      </p:sp>
      <p:sp>
        <p:nvSpPr>
          <p:cNvPr id="9" name="Accolade ouvrante 8">
            <a:extLst>
              <a:ext uri="{FF2B5EF4-FFF2-40B4-BE49-F238E27FC236}"/>
            </a:extLst>
          </p:cNvPr>
          <p:cNvSpPr/>
          <p:nvPr/>
        </p:nvSpPr>
        <p:spPr>
          <a:xfrm rot="16200000">
            <a:off x="3868539" y="5222280"/>
            <a:ext cx="107950" cy="2430066"/>
          </a:xfrm>
          <a:prstGeom prst="leftBrace">
            <a:avLst/>
          </a:prstGeom>
          <a:ln w="57150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Ellipse 10">
            <a:extLst>
              <a:ext uri="{FF2B5EF4-FFF2-40B4-BE49-F238E27FC236}"/>
            </a:extLst>
          </p:cNvPr>
          <p:cNvSpPr/>
          <p:nvPr/>
        </p:nvSpPr>
        <p:spPr>
          <a:xfrm>
            <a:off x="3137104" y="6383338"/>
            <a:ext cx="1403942" cy="425450"/>
          </a:xfrm>
          <a:prstGeom prst="ellipse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PRÉ-REQUIS</a:t>
            </a:r>
          </a:p>
        </p:txBody>
      </p:sp>
      <p:cxnSp>
        <p:nvCxnSpPr>
          <p:cNvPr id="14" name="Connecteur en angle 13">
            <a:extLst>
              <a:ext uri="{FF2B5EF4-FFF2-40B4-BE49-F238E27FC236}"/>
            </a:extLst>
          </p:cNvPr>
          <p:cNvCxnSpPr>
            <a:cxnSpLocks/>
            <a:endCxn id="56" idx="2"/>
          </p:cNvCxnSpPr>
          <p:nvPr/>
        </p:nvCxnSpPr>
        <p:spPr>
          <a:xfrm flipV="1">
            <a:off x="4514850" y="6335714"/>
            <a:ext cx="3738642" cy="311150"/>
          </a:xfrm>
          <a:prstGeom prst="bentConnector2">
            <a:avLst/>
          </a:prstGeom>
          <a:ln w="571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449276" y="423367"/>
            <a:ext cx="8115340" cy="825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</a:rPr>
              <a:t>MÉTIERS DE LA FORMATION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</a:rPr>
              <a:t>TUTEUR : Mieux se connaître pour bien </a:t>
            </a:r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</a:rPr>
              <a:t>communiquer   -      E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</a:rPr>
              <a:t>-Learning - 3h</a:t>
            </a:r>
          </a:p>
        </p:txBody>
      </p:sp>
      <p:graphicFrame>
        <p:nvGraphicFramePr>
          <p:cNvPr id="9" name="Espace réservé du conten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87438"/>
              </p:ext>
            </p:extLst>
          </p:nvPr>
        </p:nvGraphicFramePr>
        <p:xfrm>
          <a:off x="449275" y="3518930"/>
          <a:ext cx="8115340" cy="3223378"/>
        </p:xfrm>
        <a:graphic>
          <a:graphicData uri="http://schemas.openxmlformats.org/drawingml/2006/table">
            <a:tbl>
              <a:tblPr/>
              <a:tblGrid>
                <a:gridCol w="8115340"/>
              </a:tblGrid>
              <a:tr h="398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ACTIVITES PRINCIPALES</a:t>
                      </a:r>
                    </a:p>
                  </a:txBody>
                  <a:tcPr marL="68580" marR="68580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4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 facilite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accueil et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intégration dans la structure d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alternance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 définit et organise avec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apprenant les modalités de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accompagnement pédagogique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 met en œuvre avec le tutoré les modalités d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acquisition des compétences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 évalue les transformations de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apprenant.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Il contribue, avec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équipe de formation, au suivi de l</a:t>
                      </a:r>
                      <a:r>
                        <a:rPr kumimoji="0" lang="ja-JP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apprenant.</a:t>
                      </a:r>
                    </a:p>
                  </a:txBody>
                  <a:tcPr marL="68580" marR="68580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Espace réservé du conten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90462"/>
              </p:ext>
            </p:extLst>
          </p:nvPr>
        </p:nvGraphicFramePr>
        <p:xfrm>
          <a:off x="449274" y="1567032"/>
          <a:ext cx="8115341" cy="1798199"/>
        </p:xfrm>
        <a:graphic>
          <a:graphicData uri="http://schemas.openxmlformats.org/drawingml/2006/table">
            <a:tbl>
              <a:tblPr/>
              <a:tblGrid>
                <a:gridCol w="8115341"/>
              </a:tblGrid>
              <a:tr h="341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MODULES</a:t>
                      </a:r>
                    </a:p>
                  </a:txBody>
                  <a:tcPr marL="68580" marR="68580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37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M2 (e-learning) : Mieux se connaître pour bien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communiquer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Reconnaître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les savoir-être et les savoir-faire essentiels à la bonne communication dans la relation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d'aide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68580" marR="68580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74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56712" y="1135064"/>
            <a:ext cx="7906302" cy="14268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Titre IV : EDUCATEUR DE HANDBALL</a:t>
            </a:r>
          </a:p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Qualification : </a:t>
            </a:r>
            <a:r>
              <a:rPr lang="fr-FR" sz="1600" b="1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Entraîner une équipe en compétition </a:t>
            </a:r>
            <a:r>
              <a:rPr lang="fr-FR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jusqu’au </a:t>
            </a:r>
            <a:r>
              <a:rPr lang="fr-FR" sz="1600" b="1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niveau régional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Module 1 : Entraîner des Joueurs / Arbitres et des Arbitres / </a:t>
            </a:r>
            <a:r>
              <a:rPr lang="fr-FR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Joueurs  -   10h</a:t>
            </a:r>
            <a:endParaRPr lang="fr-FR" sz="1600" b="1" dirty="0">
              <a:solidFill>
                <a:schemeClr val="bg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4820" name="Rectangle 27"/>
          <p:cNvSpPr>
            <a:spLocks noChangeArrowheads="1"/>
          </p:cNvSpPr>
          <p:nvPr/>
        </p:nvSpPr>
        <p:spPr bwMode="auto">
          <a:xfrm>
            <a:off x="956712" y="2909292"/>
            <a:ext cx="790630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>
                <a:latin typeface="Calibri" charset="0"/>
              </a:rPr>
              <a:t>A1- Il prépare et organise son action </a:t>
            </a:r>
            <a:r>
              <a:rPr lang="fr-FR" dirty="0" smtClean="0">
                <a:latin typeface="Calibri" charset="0"/>
              </a:rPr>
              <a:t>d’</a:t>
            </a:r>
            <a:r>
              <a:rPr lang="fr-FR" altLang="ja-JP" dirty="0" smtClean="0">
                <a:latin typeface="Calibri" charset="0"/>
              </a:rPr>
              <a:t>animation </a:t>
            </a:r>
            <a:r>
              <a:rPr lang="fr-FR" altLang="ja-JP" dirty="0">
                <a:latin typeface="Calibri" charset="0"/>
              </a:rPr>
              <a:t>dans le cadre du projet associatif du club en faisant référence aux contenus fédéraux</a:t>
            </a:r>
            <a:r>
              <a:rPr lang="fr-FR" altLang="ja-JP" dirty="0" smtClean="0">
                <a:latin typeface="Calibri" charset="0"/>
              </a:rPr>
              <a:t>.</a:t>
            </a:r>
          </a:p>
          <a:p>
            <a:endParaRPr lang="fr-FR" altLang="ja-JP" dirty="0">
              <a:latin typeface="Calibri" charset="0"/>
            </a:endParaRPr>
          </a:p>
          <a:p>
            <a:endParaRPr lang="fr-FR" sz="1000" dirty="0">
              <a:latin typeface="Calibri" charset="0"/>
            </a:endParaRPr>
          </a:p>
          <a:p>
            <a:r>
              <a:rPr lang="fr-FR" dirty="0">
                <a:latin typeface="Calibri" charset="0"/>
              </a:rPr>
              <a:t>A2- Il motive et fidélise </a:t>
            </a:r>
            <a:r>
              <a:rPr lang="fr-FR" dirty="0" smtClean="0">
                <a:latin typeface="Calibri" charset="0"/>
              </a:rPr>
              <a:t>l’</a:t>
            </a:r>
            <a:r>
              <a:rPr lang="fr-FR" altLang="ja-JP" dirty="0" smtClean="0">
                <a:latin typeface="Calibri" charset="0"/>
              </a:rPr>
              <a:t>arbitre débutant</a:t>
            </a:r>
          </a:p>
          <a:p>
            <a:endParaRPr lang="fr-FR" altLang="ja-JP" dirty="0">
              <a:latin typeface="Calibri" charset="0"/>
            </a:endParaRPr>
          </a:p>
          <a:p>
            <a:endParaRPr lang="fr-FR" sz="1000" dirty="0">
              <a:latin typeface="Calibri" charset="0"/>
            </a:endParaRPr>
          </a:p>
          <a:p>
            <a:r>
              <a:rPr lang="fr-FR" dirty="0">
                <a:latin typeface="Calibri" charset="0"/>
              </a:rPr>
              <a:t>A3- Il développe </a:t>
            </a:r>
            <a:r>
              <a:rPr lang="fr-FR" dirty="0" smtClean="0">
                <a:latin typeface="Calibri" charset="0"/>
              </a:rPr>
              <a:t>l’</a:t>
            </a:r>
            <a:r>
              <a:rPr lang="fr-FR" altLang="ja-JP" dirty="0" smtClean="0">
                <a:latin typeface="Calibri" charset="0"/>
              </a:rPr>
              <a:t>activité </a:t>
            </a:r>
            <a:r>
              <a:rPr lang="fr-FR" altLang="ja-JP" dirty="0">
                <a:latin typeface="Calibri" charset="0"/>
              </a:rPr>
              <a:t>du joueur-arbitre / arbitre-joueur lors de séquences </a:t>
            </a:r>
            <a:r>
              <a:rPr lang="fr-FR" altLang="ja-JP" dirty="0" smtClean="0">
                <a:latin typeface="Calibri" charset="0"/>
              </a:rPr>
              <a:t>d'entraînement</a:t>
            </a:r>
          </a:p>
          <a:p>
            <a:endParaRPr lang="fr-FR" altLang="ja-JP" dirty="0">
              <a:latin typeface="Calibri" charset="0"/>
            </a:endParaRPr>
          </a:p>
          <a:p>
            <a:endParaRPr lang="fr-FR" sz="1000" dirty="0">
              <a:latin typeface="Calibri" charset="0"/>
            </a:endParaRPr>
          </a:p>
          <a:p>
            <a:r>
              <a:rPr lang="fr-FR" dirty="0">
                <a:latin typeface="Calibri" charset="0"/>
              </a:rPr>
              <a:t>A4- Il évalue son action de formation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93008" y="190504"/>
            <a:ext cx="7480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latin typeface="Calibri" charset="0"/>
            </a:endParaRPr>
          </a:p>
          <a:p>
            <a:pPr algn="ctr"/>
            <a:r>
              <a:rPr lang="fr-FR" b="1" dirty="0" smtClean="0">
                <a:latin typeface="Calibri" charset="0"/>
              </a:rPr>
              <a:t>ACCOMPAGNATEUR </a:t>
            </a:r>
            <a:r>
              <a:rPr lang="fr-FR" b="1" dirty="0">
                <a:latin typeface="Calibri" charset="0"/>
              </a:rPr>
              <a:t>TERRITORIAL</a:t>
            </a:r>
          </a:p>
        </p:txBody>
      </p:sp>
      <p:grpSp>
        <p:nvGrpSpPr>
          <p:cNvPr id="34822" name="Groupe 10"/>
          <p:cNvGrpSpPr>
            <a:grpSpLocks/>
          </p:cNvGrpSpPr>
          <p:nvPr/>
        </p:nvGrpSpPr>
        <p:grpSpPr bwMode="auto">
          <a:xfrm>
            <a:off x="225032" y="1135062"/>
            <a:ext cx="756047" cy="4841884"/>
            <a:chOff x="9442483" y="1233859"/>
            <a:chExt cx="1008000" cy="4842007"/>
          </a:xfrm>
        </p:grpSpPr>
        <p:sp>
          <p:nvSpPr>
            <p:cNvPr id="8" name="Flèche droite rayée 7">
              <a:extLst>
                <a:ext uri="{FF2B5EF4-FFF2-40B4-BE49-F238E27FC236}"/>
              </a:extLst>
            </p:cNvPr>
            <p:cNvSpPr/>
            <p:nvPr/>
          </p:nvSpPr>
          <p:spPr>
            <a:xfrm rot="16200000">
              <a:off x="7651693" y="3024649"/>
              <a:ext cx="4589579" cy="1008000"/>
            </a:xfrm>
            <a:prstGeom prst="strip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4825" name="ZoneTexte 8"/>
            <p:cNvSpPr txBox="1">
              <a:spLocks noChangeArrowheads="1"/>
            </p:cNvSpPr>
            <p:nvPr/>
          </p:nvSpPr>
          <p:spPr bwMode="auto">
            <a:xfrm>
              <a:off x="9675943" y="5097454"/>
              <a:ext cx="519768" cy="3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Raanana" charset="0"/>
                  <a:cs typeface="Raanana" charset="0"/>
                </a:rPr>
                <a:t>IV</a:t>
              </a:r>
            </a:p>
          </p:txBody>
        </p:sp>
        <p:sp>
          <p:nvSpPr>
            <p:cNvPr id="34826" name="ZoneTexte 9"/>
            <p:cNvSpPr txBox="1">
              <a:spLocks noChangeArrowheads="1"/>
            </p:cNvSpPr>
            <p:nvPr/>
          </p:nvSpPr>
          <p:spPr bwMode="auto">
            <a:xfrm>
              <a:off x="9474966" y="5768081"/>
              <a:ext cx="943035" cy="30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 dirty="0">
                  <a:latin typeface="Calibri" charset="0"/>
                </a:rPr>
                <a:t>Niveau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4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Oscilloscope.thmx</Template>
  <TotalTime>504</TotalTime>
  <Words>1011</Words>
  <Application>Microsoft Macintosh PowerPoint</Application>
  <PresentationFormat>Présentation à l'écran (4:3)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Oscilloscope</vt:lpstr>
      <vt:lpstr>L’ACCOMPAGNATEUR TERRITORIAL</vt:lpstr>
      <vt:lpstr>Philosophie de la démarche </vt:lpstr>
      <vt:lpstr>Le Métier </vt:lpstr>
      <vt:lpstr>Les activités principales</vt:lpstr>
      <vt:lpstr>   COMPÉTENCES A DÉVELOPPER    </vt:lpstr>
      <vt:lpstr>COMPÉTENCES A DÉVELOPPER</vt:lpstr>
      <vt:lpstr>Présentation PowerPoint</vt:lpstr>
      <vt:lpstr>Présentation PowerPoint</vt:lpstr>
      <vt:lpstr>Présentation PowerPoint</vt:lpstr>
      <vt:lpstr>Présentation PowerPoint</vt:lpstr>
      <vt:lpstr>Organisation de la formation</vt:lpstr>
      <vt:lpstr>L’animateur Territorial</vt:lpstr>
      <vt:lpstr>L’animateur Territorial</vt:lpstr>
      <vt:lpstr>Les compétences à développer </vt:lpstr>
    </vt:vector>
  </TitlesOfParts>
  <Company>Ligue de Provence Alpes de handball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ACCOMPAGNATEURS TERRITORIAUX</dc:title>
  <dc:creator>claire BRUNET</dc:creator>
  <cp:lastModifiedBy>claire BRUNET</cp:lastModifiedBy>
  <cp:revision>30</cp:revision>
  <dcterms:created xsi:type="dcterms:W3CDTF">2019-04-10T03:45:23Z</dcterms:created>
  <dcterms:modified xsi:type="dcterms:W3CDTF">2020-02-28T19:53:44Z</dcterms:modified>
</cp:coreProperties>
</file>