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76" r:id="rId3"/>
    <p:sldId id="277" r:id="rId4"/>
    <p:sldId id="275" r:id="rId5"/>
    <p:sldId id="27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58556"/>
    <a:srgbClr val="98C983"/>
    <a:srgbClr val="F89C22"/>
    <a:srgbClr val="0D99B9"/>
    <a:srgbClr val="FAABC2"/>
    <a:srgbClr val="9E1614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6788-5F6B-45EA-B583-CDB6378688C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D900-BC58-4EDC-998E-866061E089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21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D900-BC58-4EDC-998E-866061E089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06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D900-BC58-4EDC-998E-866061E089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D900-BC58-4EDC-998E-866061E089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D900-BC58-4EDC-998E-866061E089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D900-BC58-4EDC-998E-866061E089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0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4A36D-B63A-CC7B-E5A9-E20C24C6B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467845-93F5-AAD4-4530-E6969660A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3AF11-5AA4-657B-7BCC-B161C3E4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478438-5FE9-3ECC-DFEA-B61358C6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034AE0-7A1D-9AF6-4D8A-D7FD7B62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D7368-A74E-2BEC-1919-F421D3B3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3330DE-8434-2C44-971E-748EEC041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326B2-4D12-3745-5D91-95455D81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65237-7A02-D682-F4E8-3F83FCD8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CE5DE-F5FB-7C2A-D925-00EBC32F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6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D68A61-DC0A-A9F4-5709-7CBD4A595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80E50C-B30C-BDAF-9F11-62DAB591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9CA5E4-8628-D9E8-B56A-A23A3538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86ADE-3257-59D5-F6CC-7EEF3D03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284437-4CDE-7EFA-D9A6-2C672BD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3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12489-0901-80A8-681F-B97F1BCD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335-496E-7542-93BE-40CDCAFE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BEDDB-863F-57DA-2B2C-A43761F0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F9B2E-B75A-8E0B-C169-ABCDDFF5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F5A91-D7F3-A2D4-D6A4-E5050626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0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28B0B-0CE1-5E46-E1AC-1358C768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4EE5BD-E90B-91A1-9C61-1B78B9CB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65F65-42EE-7C06-F832-EB60548A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A5F5E-63F9-9E13-D9AA-F8B3DD7C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4B411-D26E-F99B-5AB1-EFD882B3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1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A9CE1-3069-60ED-EE1C-56839EE9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791B73-B56A-7843-ED11-1AD08BFCC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20B4B-68B0-7B11-A0F7-2CAE9A31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55FD1A-488F-B001-952B-323205B1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EB62B-62D5-8D30-2D57-C3BC3385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D2D421-F1C1-6A36-08AA-1CB361C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2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88C46-8704-6A74-9423-6788C436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782B80-5E89-5598-801B-441FEF163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D4FF9A-D6C7-B0A1-6D72-D98AE0B3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6C1CF9-FE2C-8A70-C0FA-A2B0E6ADA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8CB3F9-D85F-5EE9-1812-2A04D6874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EA78C9-7498-1FBA-40E0-5F07563B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046765-46C9-48E9-210E-CD690E75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0B1824-A7D8-F67D-351C-2642685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8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A341C-6C27-DE8C-BFDE-7FBEA354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12E7F5-9E64-4BFE-8DDE-A9CDD91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9573D2-12B9-02B5-EA12-DC0B06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F8E1E2-A2D8-8A8E-7B1E-A149294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CC1052-7352-DE0D-BDA9-ED66B620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5CDCF4-7589-F3FD-A126-13FEFF96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79652-1329-8F3B-8BBD-DF260084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2DE47-F646-41CA-76E3-8C8834D6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A0333-5913-A75B-D59C-5AB2DFB4B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AEBEDB-3B3F-589B-4334-62E54A5A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B0CD62-A82C-6A38-60A7-6A5B7C6A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EACC78-7FBF-1F5E-ED0D-6AF2E702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B38521-88EA-F5F6-A628-ED996B0C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ECAD7-5B77-460E-990A-D3692F93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4C9A62-6354-3D18-8CF8-A5DB7943C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EC41EC-1909-21B2-0A58-28F61257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ED8022-02AA-3447-D61B-BF5C7D9D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38A30-E772-C28E-91F7-36D4FC56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21F9F-6F64-5CB7-E347-18FD7AD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1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8D1058-1F14-9D4B-882A-FDFB7DCC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039687-BA05-526F-A1E0-D7C0AD95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53631D-0758-DFBA-A07B-B91AB58CC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81D4-31D5-4D9B-AF51-E65CB8DCFA48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2D046-7977-369D-6476-F013E8C5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2E620-64FF-D66D-175F-764B14A72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A8CD-EE21-4302-BBD1-2F50D5FF0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900331D-BDCF-8785-8380-A56E49100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51" y="1220628"/>
            <a:ext cx="2396883" cy="18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5E3063-56D3-3861-8AB2-95C493295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4" y="1220628"/>
            <a:ext cx="2398001" cy="18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AC42FA-4A3B-830F-62FD-6B193705C907}"/>
              </a:ext>
            </a:extLst>
          </p:cNvPr>
          <p:cNvSpPr txBox="1"/>
          <p:nvPr/>
        </p:nvSpPr>
        <p:spPr>
          <a:xfrm>
            <a:off x="687363" y="4764370"/>
            <a:ext cx="591610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3200" b="1" i="0" dirty="0">
                <a:solidFill>
                  <a:schemeClr val="bg1"/>
                </a:solidFill>
                <a:effectLst/>
              </a:rPr>
              <a:t>STRUCTURATION </a:t>
            </a:r>
            <a:endParaRPr lang="fr-FR" sz="32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23068-C51E-0243-486D-B798096D042D}"/>
              </a:ext>
            </a:extLst>
          </p:cNvPr>
          <p:cNvSpPr txBox="1"/>
          <p:nvPr/>
        </p:nvSpPr>
        <p:spPr>
          <a:xfrm>
            <a:off x="687363" y="5433453"/>
            <a:ext cx="591610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3200" b="1" i="0" dirty="0">
                <a:solidFill>
                  <a:schemeClr val="bg1"/>
                </a:solidFill>
                <a:effectLst/>
              </a:rPr>
              <a:t>DEVELOPPEMENT QUANTITATIF </a:t>
            </a:r>
            <a:endParaRPr lang="fr-FR" sz="32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048D92-74EA-A22D-D824-2AB58FE2924A}"/>
              </a:ext>
            </a:extLst>
          </p:cNvPr>
          <p:cNvSpPr txBox="1"/>
          <p:nvPr/>
        </p:nvSpPr>
        <p:spPr>
          <a:xfrm>
            <a:off x="687363" y="6091336"/>
            <a:ext cx="5916109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3200" b="1" i="0" dirty="0">
                <a:solidFill>
                  <a:schemeClr val="bg1"/>
                </a:solidFill>
                <a:effectLst/>
              </a:rPr>
              <a:t>COMMUNICATION </a:t>
            </a:r>
            <a:endParaRPr lang="fr-FR" sz="32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9EB3A6-95B3-6EA6-2092-F04742825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5" y="426231"/>
            <a:ext cx="3695335" cy="36953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45AA1CB-F24C-0FCF-E1F1-595FBDAD352F}"/>
              </a:ext>
            </a:extLst>
          </p:cNvPr>
          <p:cNvSpPr txBox="1"/>
          <p:nvPr/>
        </p:nvSpPr>
        <p:spPr>
          <a:xfrm>
            <a:off x="0" y="17835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Conseil du Territoire Handball Région Sud – 16 septembre 2023</a:t>
            </a:r>
            <a:endParaRPr lang="fr-FR" sz="3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E9466A-49F1-8C90-BB0A-35AF41658DAB}"/>
              </a:ext>
            </a:extLst>
          </p:cNvPr>
          <p:cNvSpPr txBox="1"/>
          <p:nvPr/>
        </p:nvSpPr>
        <p:spPr>
          <a:xfrm>
            <a:off x="6458560" y="4125097"/>
            <a:ext cx="5164825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endParaRPr lang="fr-FR" sz="3200" b="1" dirty="0">
              <a:solidFill>
                <a:schemeClr val="bg1"/>
              </a:solidFill>
            </a:endParaRPr>
          </a:p>
          <a:p>
            <a:pPr algn="ctr" rtl="0" fontAlgn="base"/>
            <a:r>
              <a:rPr lang="fr-FR" sz="3200" b="1" i="1" dirty="0">
                <a:solidFill>
                  <a:schemeClr val="bg1"/>
                </a:solidFill>
              </a:rPr>
              <a:t>« Nos problématiques sont parfois éloignées de celles des clubs »</a:t>
            </a:r>
          </a:p>
          <a:p>
            <a:pPr algn="l" rtl="0" fontAlgn="base"/>
            <a:r>
              <a:rPr lang="fr-FR" sz="3200" b="1" i="0" dirty="0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5EDDD8-C740-2174-B26A-17CB66FB6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6" y="1224159"/>
            <a:ext cx="2399999" cy="180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303FF6-3F8C-8D78-75EC-B50F7096911F}"/>
              </a:ext>
            </a:extLst>
          </p:cNvPr>
          <p:cNvSpPr txBox="1"/>
          <p:nvPr/>
        </p:nvSpPr>
        <p:spPr>
          <a:xfrm>
            <a:off x="4644351" y="3020628"/>
            <a:ext cx="69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Partant des ateliers de l’AG et du séminaire ETT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5538AB-2EC4-ACF3-4437-FD6E6F3FED7A}"/>
              </a:ext>
            </a:extLst>
          </p:cNvPr>
          <p:cNvSpPr txBox="1"/>
          <p:nvPr/>
        </p:nvSpPr>
        <p:spPr>
          <a:xfrm>
            <a:off x="676535" y="4121566"/>
            <a:ext cx="253761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3200" b="1" dirty="0">
                <a:solidFill>
                  <a:schemeClr val="bg1"/>
                </a:solidFill>
              </a:rPr>
              <a:t>3 AXES</a:t>
            </a:r>
            <a:r>
              <a:rPr lang="fr-FR" sz="3200" b="1" i="0" dirty="0">
                <a:solidFill>
                  <a:schemeClr val="bg1"/>
                </a:solidFill>
                <a:effectLst/>
              </a:rPr>
              <a:t> </a:t>
            </a:r>
            <a:endParaRPr lang="fr-FR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2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B3D3B1-8501-4AE7-FE44-5B1CDA97C52A}"/>
              </a:ext>
            </a:extLst>
          </p:cNvPr>
          <p:cNvSpPr txBox="1"/>
          <p:nvPr/>
        </p:nvSpPr>
        <p:spPr>
          <a:xfrm>
            <a:off x="0" y="941139"/>
            <a:ext cx="1038187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4400" b="1" i="0" dirty="0">
                <a:solidFill>
                  <a:schemeClr val="bg1"/>
                </a:solidFill>
                <a:effectLst/>
              </a:rPr>
              <a:t>STRUCTURATION </a:t>
            </a:r>
            <a:endParaRPr lang="fr-FR" sz="4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5902A15-DEB2-7E4D-7242-A7539065BBD7}"/>
              </a:ext>
            </a:extLst>
          </p:cNvPr>
          <p:cNvSpPr txBox="1"/>
          <p:nvPr/>
        </p:nvSpPr>
        <p:spPr>
          <a:xfrm>
            <a:off x="2800214" y="4569369"/>
            <a:ext cx="27218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PROJET ASSOCIATIF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Trop peu de club le formalise, les partage avec les bénévoles  – Obligatoire pour les demandes d’aide financière – Il existe un modèle à compléter </a:t>
            </a:r>
            <a:endParaRPr lang="fr-FR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82E5CB-3544-C68F-46B4-88EB33B0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" y="2217947"/>
            <a:ext cx="2322394" cy="20721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8AC535-5A20-F55B-4DC2-741331D565A9}"/>
              </a:ext>
            </a:extLst>
          </p:cNvPr>
          <p:cNvSpPr txBox="1"/>
          <p:nvPr/>
        </p:nvSpPr>
        <p:spPr>
          <a:xfrm>
            <a:off x="5661432" y="4490684"/>
            <a:ext cx="3306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FIDELISATION, ENGAGEMENT BENEVOLES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Les responsabiliser – Leur proposer des activités – Structurer et animer l’équipe de bénévole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3A68F1-2418-5101-ACE7-B01A404C4086}"/>
              </a:ext>
            </a:extLst>
          </p:cNvPr>
          <p:cNvSpPr txBox="1"/>
          <p:nvPr/>
        </p:nvSpPr>
        <p:spPr>
          <a:xfrm>
            <a:off x="9026014" y="4484912"/>
            <a:ext cx="2943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MODELE </a:t>
            </a:r>
          </a:p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ECONOMIQUE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Professionnalisation – Développement des offres de pratiques pour un nouveau public et des partenaires – Mutualisation pas que des emplois Handball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32E619-67FD-D03A-5DC8-502CD484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69" y="1760407"/>
            <a:ext cx="2688118" cy="26881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313933E-7CC4-36CB-DF76-C2042B0BA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95" y="1745939"/>
            <a:ext cx="3016170" cy="30161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547CF7-6FDB-DD0A-C415-9BCDC25F1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16" y="1809786"/>
            <a:ext cx="2658721" cy="265872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E786F90-1471-42F4-C9AB-CF510D8846AC}"/>
              </a:ext>
            </a:extLst>
          </p:cNvPr>
          <p:cNvSpPr txBox="1"/>
          <p:nvPr/>
        </p:nvSpPr>
        <p:spPr>
          <a:xfrm>
            <a:off x="151268" y="4569369"/>
            <a:ext cx="2603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LABELS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Structurants – Permettent d’avoir une vision globale et de se fixer des objectifs – Des clubs n’ont pas fait la demande car pas de projet associatif formalisé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DD237A-0C5B-A622-00EB-823308FD75A2}"/>
              </a:ext>
            </a:extLst>
          </p:cNvPr>
          <p:cNvSpPr txBox="1"/>
          <p:nvPr/>
        </p:nvSpPr>
        <p:spPr>
          <a:xfrm>
            <a:off x="-1" y="142607"/>
            <a:ext cx="7030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3200" b="1" dirty="0">
                <a:solidFill>
                  <a:srgbClr val="002060"/>
                </a:solidFill>
              </a:rPr>
              <a:t>Plus précisément, les éléments relevés :</a:t>
            </a:r>
            <a:endParaRPr lang="fr-FR" sz="3200" b="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36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B3D3B1-8501-4AE7-FE44-5B1CDA97C52A}"/>
              </a:ext>
            </a:extLst>
          </p:cNvPr>
          <p:cNvSpPr txBox="1"/>
          <p:nvPr/>
        </p:nvSpPr>
        <p:spPr>
          <a:xfrm>
            <a:off x="0" y="941139"/>
            <a:ext cx="1038187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4400" b="1" i="0" dirty="0">
                <a:solidFill>
                  <a:schemeClr val="bg1"/>
                </a:solidFill>
                <a:effectLst/>
              </a:rPr>
              <a:t>DEVELOPPEMENT QUANTITATIF </a:t>
            </a:r>
            <a:endParaRPr lang="fr-FR" sz="4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5902A15-DEB2-7E4D-7242-A7539065BBD7}"/>
              </a:ext>
            </a:extLst>
          </p:cNvPr>
          <p:cNvSpPr txBox="1"/>
          <p:nvPr/>
        </p:nvSpPr>
        <p:spPr>
          <a:xfrm>
            <a:off x="67545" y="4999247"/>
            <a:ext cx="4201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STRUCTURATION 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(aussi Qualitative pour la fidélisation) Projet Associatif Club formalisé – Développement des actions scolaires et Offres de pratique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8AC535-5A20-F55B-4DC2-741331D565A9}"/>
              </a:ext>
            </a:extLst>
          </p:cNvPr>
          <p:cNvSpPr txBox="1"/>
          <p:nvPr/>
        </p:nvSpPr>
        <p:spPr>
          <a:xfrm>
            <a:off x="4291609" y="4893207"/>
            <a:ext cx="35881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NOUVEAUX CLUBS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Besoin d’un référent Unique dans les instances – Accompagnement par un autre club de proximité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3A68F1-2418-5101-ACE7-B01A404C4086}"/>
              </a:ext>
            </a:extLst>
          </p:cNvPr>
          <p:cNvSpPr txBox="1"/>
          <p:nvPr/>
        </p:nvSpPr>
        <p:spPr>
          <a:xfrm>
            <a:off x="7937763" y="4890500"/>
            <a:ext cx="3588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PARTAGE DES BONNES PRATIQUES</a:t>
            </a: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1891282-9792-4587-7362-4E0584DF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5" y="2128058"/>
            <a:ext cx="2256750" cy="22567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EC4DF9-EE6E-65F6-4A82-7656794E3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22" y="2128058"/>
            <a:ext cx="2256750" cy="225675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B9E9FBA-81FA-7BD6-1342-97523E17B2B0}"/>
              </a:ext>
            </a:extLst>
          </p:cNvPr>
          <p:cNvGrpSpPr/>
          <p:nvPr/>
        </p:nvGrpSpPr>
        <p:grpSpPr>
          <a:xfrm>
            <a:off x="666062" y="1875794"/>
            <a:ext cx="3056299" cy="3096623"/>
            <a:chOff x="450919" y="2126898"/>
            <a:chExt cx="3056299" cy="309662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68564C7-0EA1-2EC1-5A70-0C541C092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6" y="2384615"/>
              <a:ext cx="1170508" cy="104438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BBB3749-617F-3A49-23DC-351A811EC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381" y="2126898"/>
              <a:ext cx="1354837" cy="1354837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6B16EF4-27F4-D791-124A-FAE986C3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45" y="3581373"/>
              <a:ext cx="1340021" cy="134002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672C906-C35C-3E5A-6679-D5633D1F3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9" y="2777243"/>
              <a:ext cx="2446278" cy="2446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1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B3D3B1-8501-4AE7-FE44-5B1CDA97C52A}"/>
              </a:ext>
            </a:extLst>
          </p:cNvPr>
          <p:cNvSpPr txBox="1"/>
          <p:nvPr/>
        </p:nvSpPr>
        <p:spPr>
          <a:xfrm>
            <a:off x="0" y="941139"/>
            <a:ext cx="1038187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fr-FR" sz="4400" b="1" i="0" dirty="0">
                <a:solidFill>
                  <a:schemeClr val="bg1"/>
                </a:solidFill>
                <a:effectLst/>
              </a:rPr>
              <a:t>COMMUNICATION </a:t>
            </a:r>
            <a:endParaRPr lang="fr-FR" sz="44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907411-E8C1-50E9-8DCF-61D50089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6"/>
          <a:stretch/>
        </p:blipFill>
        <p:spPr>
          <a:xfrm>
            <a:off x="4865788" y="3285362"/>
            <a:ext cx="2967018" cy="18031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5902A15-DEB2-7E4D-7242-A7539065BBD7}"/>
              </a:ext>
            </a:extLst>
          </p:cNvPr>
          <p:cNvSpPr txBox="1"/>
          <p:nvPr/>
        </p:nvSpPr>
        <p:spPr>
          <a:xfrm>
            <a:off x="2515065" y="3784444"/>
            <a:ext cx="2478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fr-FR" sz="4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TERNE</a:t>
            </a:r>
            <a:endParaRPr lang="fr-FR" sz="4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85CEE1-6B98-1A25-F69B-8164B4A5B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77" y="2682528"/>
            <a:ext cx="3180717" cy="31807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23DFC9-3B37-96E3-BD8E-7448DC790B97}"/>
              </a:ext>
            </a:extLst>
          </p:cNvPr>
          <p:cNvSpPr txBox="1"/>
          <p:nvPr/>
        </p:nvSpPr>
        <p:spPr>
          <a:xfrm>
            <a:off x="347606" y="1965243"/>
            <a:ext cx="29670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« Difficultés à retrouver les informations dans les mails, sur les sites… »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8A0A0E-E1F0-C155-2EA2-D66CE5908871}"/>
              </a:ext>
            </a:extLst>
          </p:cNvPr>
          <p:cNvSpPr txBox="1"/>
          <p:nvPr/>
        </p:nvSpPr>
        <p:spPr>
          <a:xfrm>
            <a:off x="7004785" y="5635082"/>
            <a:ext cx="4281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« On passe côté d’informations importantes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64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515B19E-3222-5D82-A01F-7896D888971E}"/>
              </a:ext>
            </a:extLst>
          </p:cNvPr>
          <p:cNvSpPr txBox="1"/>
          <p:nvPr/>
        </p:nvSpPr>
        <p:spPr>
          <a:xfrm>
            <a:off x="0" y="15186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PROPOSITIONS des CLUBS et </a:t>
            </a:r>
          </a:p>
          <a:p>
            <a:pPr algn="ctr"/>
            <a:r>
              <a:rPr lang="fr-FR" sz="32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suite au séminaire de l’ETT (Equipe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fr-FR" sz="32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echnique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fr-FR" sz="32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erritoriale élargie) </a:t>
            </a:r>
            <a:endParaRPr lang="fr-FR" sz="3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DE0380-F263-5B8A-A465-6EC3A37D0D52}"/>
              </a:ext>
            </a:extLst>
          </p:cNvPr>
          <p:cNvSpPr txBox="1"/>
          <p:nvPr/>
        </p:nvSpPr>
        <p:spPr>
          <a:xfrm>
            <a:off x="1936739" y="1489346"/>
            <a:ext cx="8820000" cy="76944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r"/>
            <a:r>
              <a:rPr lang="fr-FR" sz="2400" b="1" cap="all" baseline="0" dirty="0"/>
              <a:t>Regroupement DES clubs en présentiel </a:t>
            </a:r>
          </a:p>
          <a:p>
            <a:pPr lvl="0" algn="r"/>
            <a:r>
              <a:rPr lang="fr-FR" sz="2000" b="1" cap="all" baseline="0" dirty="0"/>
              <a:t>(information,</a:t>
            </a:r>
            <a:r>
              <a:rPr lang="fr-FR" sz="2000" b="1" cap="all" dirty="0"/>
              <a:t> formation dirigeants, partage)</a:t>
            </a:r>
            <a:endParaRPr lang="en-US" sz="2000" b="1" cap="all" baseline="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37EEFC6-B6B4-609A-E60C-63BC514DC10F}"/>
              </a:ext>
            </a:extLst>
          </p:cNvPr>
          <p:cNvSpPr txBox="1"/>
          <p:nvPr/>
        </p:nvSpPr>
        <p:spPr>
          <a:xfrm>
            <a:off x="1936739" y="4060303"/>
            <a:ext cx="8820000" cy="830997"/>
          </a:xfrm>
          <a:prstGeom prst="rect">
            <a:avLst/>
          </a:prstGeom>
          <a:solidFill>
            <a:srgbClr val="0D99B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r"/>
            <a:r>
              <a:rPr lang="fr-FR" sz="2400" b="1" cap="all" baseline="0" dirty="0">
                <a:solidFill>
                  <a:schemeClr val="bg1"/>
                </a:solidFill>
              </a:rPr>
              <a:t>Informations groupées (type hand infos) </a:t>
            </a:r>
          </a:p>
          <a:p>
            <a:pPr lvl="0" algn="r"/>
            <a:r>
              <a:rPr lang="fr-FR" sz="2400" b="1" cap="small" baseline="0" dirty="0">
                <a:solidFill>
                  <a:schemeClr val="bg1"/>
                </a:solidFill>
              </a:rPr>
              <a:t>mais sans perdre la proximité des commissions et des instances </a:t>
            </a:r>
            <a:endParaRPr lang="en-US" sz="2400" b="1" cap="small" baseline="0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9ECB9C-9842-219B-B327-379D53742755}"/>
              </a:ext>
            </a:extLst>
          </p:cNvPr>
          <p:cNvSpPr txBox="1"/>
          <p:nvPr/>
        </p:nvSpPr>
        <p:spPr>
          <a:xfrm>
            <a:off x="2932080" y="5543227"/>
            <a:ext cx="8820000" cy="720000"/>
          </a:xfrm>
          <a:prstGeom prst="rect">
            <a:avLst/>
          </a:prstGeom>
          <a:solidFill>
            <a:srgbClr val="F89C2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r"/>
            <a:r>
              <a:rPr lang="en-US" sz="2400" b="1" cap="all" baseline="0" dirty="0" err="1"/>
              <a:t>Mutualisation</a:t>
            </a:r>
            <a:r>
              <a:rPr lang="en-US" sz="2400" b="1" cap="all" baseline="0" dirty="0"/>
              <a:t> A ABORDER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88A98D-D8D6-FEFD-A1E7-9B5F68EE2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56" y="3742446"/>
            <a:ext cx="1378840" cy="137884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886F3609-6ABA-A75B-26F8-774A678FAF0B}"/>
              </a:ext>
            </a:extLst>
          </p:cNvPr>
          <p:cNvGrpSpPr/>
          <p:nvPr/>
        </p:nvGrpSpPr>
        <p:grpSpPr>
          <a:xfrm>
            <a:off x="2332323" y="2413090"/>
            <a:ext cx="9419757" cy="1199514"/>
            <a:chOff x="2772243" y="2397943"/>
            <a:chExt cx="9419757" cy="1199514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7F580B3-F663-FDFA-140D-D08F6F12C316}"/>
                </a:ext>
              </a:extLst>
            </p:cNvPr>
            <p:cNvSpPr txBox="1"/>
            <p:nvPr/>
          </p:nvSpPr>
          <p:spPr>
            <a:xfrm>
              <a:off x="3372000" y="2835766"/>
              <a:ext cx="8820000" cy="720000"/>
            </a:xfrm>
            <a:prstGeom prst="rect">
              <a:avLst/>
            </a:prstGeom>
            <a:solidFill>
              <a:srgbClr val="658556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anchor="ctr" anchorCtr="0">
              <a:spAutoFit/>
            </a:bodyPr>
            <a:lstStyle/>
            <a:p>
              <a:pPr lvl="0" algn="r"/>
              <a:r>
                <a:rPr lang="fr-FR" sz="2400" b="1" cap="all" baseline="0" dirty="0"/>
                <a:t>Cellule de soutien / Fonction d’accompagnateur de club</a:t>
              </a:r>
              <a:endParaRPr lang="en-US" sz="2400" b="1" cap="all" baseline="0" dirty="0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13FDF71-063E-4BA4-C7DB-C4E13D085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243" y="2397943"/>
              <a:ext cx="1199514" cy="1199514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FD7F3788-EF30-3332-4DB0-92D858CF1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7083">
            <a:off x="2196733" y="5140131"/>
            <a:ext cx="1470694" cy="1470694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61A57233-7370-F573-851A-E21FCDC6D90A}"/>
              </a:ext>
            </a:extLst>
          </p:cNvPr>
          <p:cNvGrpSpPr/>
          <p:nvPr/>
        </p:nvGrpSpPr>
        <p:grpSpPr>
          <a:xfrm>
            <a:off x="1202983" y="1271427"/>
            <a:ext cx="1378840" cy="1175406"/>
            <a:chOff x="1300477" y="1193977"/>
            <a:chExt cx="1378840" cy="126426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21A481F-BE46-FD08-8D60-D1CC560D79C3}"/>
                </a:ext>
              </a:extLst>
            </p:cNvPr>
            <p:cNvSpPr/>
            <p:nvPr/>
          </p:nvSpPr>
          <p:spPr>
            <a:xfrm>
              <a:off x="1300477" y="1193977"/>
              <a:ext cx="1378840" cy="12642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029AE3D-8869-1C1B-CC98-EF68DAF70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82" y="1210328"/>
              <a:ext cx="1093197" cy="1093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271</Words>
  <Application>Microsoft Office PowerPoint</Application>
  <PresentationFormat>Grand écran</PresentationFormat>
  <Paragraphs>43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FIORI LAETITIA (LIGUE PROVENCE-ALPES-COTE-D AZUR)</dc:creator>
  <cp:lastModifiedBy>Laetitia Fiori</cp:lastModifiedBy>
  <cp:revision>104</cp:revision>
  <dcterms:created xsi:type="dcterms:W3CDTF">2023-06-17T12:47:44Z</dcterms:created>
  <dcterms:modified xsi:type="dcterms:W3CDTF">2023-09-19T11:26:14Z</dcterms:modified>
</cp:coreProperties>
</file>