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145705810" r:id="rId7"/>
    <p:sldId id="2145705808" r:id="rId8"/>
    <p:sldId id="2145705812" r:id="rId9"/>
    <p:sldId id="214570581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3E71"/>
    <a:srgbClr val="C53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2"/>
    <p:restoredTop sz="87540" autoAdjust="0"/>
  </p:normalViewPr>
  <p:slideViewPr>
    <p:cSldViewPr snapToGrid="0">
      <p:cViewPr varScale="1">
        <p:scale>
          <a:sx n="72" d="100"/>
          <a:sy n="72" d="100"/>
        </p:scale>
        <p:origin x="14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C411-D5EC-494B-93DB-D17EF44EAFE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D794-B57B-446D-9CB0-0384BBB13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91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FD794-B57B-446D-9CB0-0384BBB13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20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FD794-B57B-446D-9CB0-0384BBB13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36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FD794-B57B-446D-9CB0-0384BBB13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5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FD794-B57B-446D-9CB0-0384BBB13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59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FD794-B57B-446D-9CB0-0384BBB13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53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04280-769B-459B-5223-7DD369C96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7B914F-BB83-A984-C14F-04BB548DC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3AAF8E-C8EE-7DE7-F054-5BA406BA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C3B8-51BF-452C-ADDC-E8DA01819D1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CEA3C6-BCA0-760C-5CF4-C9418047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5568C1-7F32-5447-4F02-F5EFE4D4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46-6287-4FE7-9D69-91DC2E98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11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AE135-45D2-6B8C-9E93-D43F2D7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E8977C-C71D-29C7-5EB6-6D2739F42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53EA7-98E6-BC39-A435-AE471BA9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C3B8-51BF-452C-ADDC-E8DA01819D1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8C422-A30B-5D5A-526A-8A5BE2FD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1534DF-2295-9F9A-40EE-6C506D44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46-6287-4FE7-9D69-91DC2E98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55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9FE9DE-D8C7-C168-49BC-69E05D762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923525-BB22-A963-EB7B-FB742563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416A0A-AD2D-9EDD-332F-55BCBAF3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C3B8-51BF-452C-ADDC-E8DA01819D1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10E866-7A7D-E416-377C-72D92494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5CC001-51AC-0A20-3A32-3EF1A363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46-6287-4FE7-9D69-91DC2E98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27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A3933-8C05-EF3C-47A1-02A10397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4EE3EE-C440-81C9-651B-8E51C7FFF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D7AC92-01A8-3FDD-F359-0CD94E13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C3B8-51BF-452C-ADDC-E8DA01819D1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AB287A-05F7-CC2C-E72A-DB66D845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2F924D-FB8C-9C36-EE5F-6B1B46A7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46-6287-4FE7-9D69-91DC2E98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6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AA4B3-0693-D4E1-5662-CF90C426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F205A2-A6A8-BE0D-EC7A-7AE7E50F4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E8C04D-78F5-86AA-85FD-7C3DC382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C3B8-51BF-452C-ADDC-E8DA01819D1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7AEB13-75A4-70FB-3842-6431BB58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466C89-AFF3-55F8-89BA-FB0F20CA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46-6287-4FE7-9D69-91DC2E98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07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02368-AC3F-D2A5-0DAF-6A82C591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82FBF7-B54A-009B-4011-B3DCB5D8F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94B8F8-7084-F619-1E47-07609282A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8A71A5-D959-F832-AD8D-055AB704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C3B8-51BF-452C-ADDC-E8DA01819D1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AE8195-373C-2582-1767-3A104419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77713E-2C32-76F9-B83F-75C1E1DA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46-6287-4FE7-9D69-91DC2E98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72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A49B7-879F-AA0B-4060-2970317A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0518E0-B980-ED54-912B-AECB2113E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CC1288-29D6-3B9F-FED2-171C804FA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11CE86-BD5B-A063-91D0-22A53D90A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098F93A-59D2-CD14-FB50-61D0E426D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3D9DD5-2519-B6D0-B136-D93C3B32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C3B8-51BF-452C-ADDC-E8DA01819D1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9572A6-9B53-1F5D-2928-BB724612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AAE58E-B88B-C229-5682-2FCC0423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46-6287-4FE7-9D69-91DC2E98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12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BE2E9-3299-F2E0-4705-8BA5F127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4A6CDF-C950-371E-FBAA-A909B485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C3B8-51BF-452C-ADDC-E8DA01819D1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56A984-81AD-435D-B1D2-12DCE8DC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5D1142-1B58-800B-4FEF-DFA31C9A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46-6287-4FE7-9D69-91DC2E98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32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0A7A46-8A65-E33F-23AE-7FC4416C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C3B8-51BF-452C-ADDC-E8DA01819D1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3A6AF2-13BC-582E-A3A2-EB4546D4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9EDDED-34CE-E4F6-9711-96C3286A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46-6287-4FE7-9D69-91DC2E98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2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4147F1-5D72-80F5-B908-7E13A25B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E787BF-521B-1BB0-32C5-38BD86C3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B8C90C-6769-C061-D3C8-5471B7360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53832F-EA4F-3792-EF13-AAB9B3A9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C3B8-51BF-452C-ADDC-E8DA01819D1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EFB55D-BDBD-0D8D-97D3-6E21ECEE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EC3D73-F813-030C-5052-166B25CF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46-6287-4FE7-9D69-91DC2E98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62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A5225-2695-D5B5-D3D6-A3641AFE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A65D19B-1514-8903-2A61-F943EF17E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C00491-3D7B-6BE6-EF2E-C8DE2B1DB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6770A4-899F-5960-7CC8-E283CE6C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C3B8-51BF-452C-ADDC-E8DA01819D1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053A5D-018C-194F-66BE-E1CFA046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DDF0BD-13BD-8300-A9DC-546BE684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46-6287-4FE7-9D69-91DC2E98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49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121F4B-A70D-7806-741C-FD673204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6CB408-01CF-1354-8BA7-F289AF1A8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D7E5C2-A440-D747-7DE6-7CE78FE89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8C3B8-51BF-452C-ADDC-E8DA01819D1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D13B49-11DF-BE40-4D0B-289258DB2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F9CFC6-B52A-B87F-3566-F4CA922A1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5046-6287-4FE7-9D69-91DC2E98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98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logo, symbole, Police&#10;&#10;Description générée automatiquement">
            <a:extLst>
              <a:ext uri="{FF2B5EF4-FFF2-40B4-BE49-F238E27FC236}">
                <a16:creationId xmlns:a16="http://schemas.microsoft.com/office/drawing/2014/main" id="{015F38C3-50EB-639E-61EC-8EA50B6F2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34" y="752585"/>
            <a:ext cx="1451729" cy="957282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558E7B34-3050-0351-ECBD-93B971B94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95775" y="-355547"/>
            <a:ext cx="5891040" cy="7569093"/>
          </a:xfrm>
          <a:prstGeom prst="rect">
            <a:avLst/>
          </a:prstGeom>
        </p:spPr>
      </p:pic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29A512D4-0A81-0C4F-D578-D6C8E5B8398D}"/>
              </a:ext>
            </a:extLst>
          </p:cNvPr>
          <p:cNvSpPr/>
          <p:nvPr/>
        </p:nvSpPr>
        <p:spPr>
          <a:xfrm>
            <a:off x="8232640" y="6252428"/>
            <a:ext cx="3620654" cy="9236"/>
          </a:xfrm>
          <a:custGeom>
            <a:avLst/>
            <a:gdLst>
              <a:gd name="connsiteX0" fmla="*/ 0 w 3620654"/>
              <a:gd name="connsiteY0" fmla="*/ 0 h 9236"/>
              <a:gd name="connsiteX1" fmla="*/ 3620655 w 3620654"/>
              <a:gd name="connsiteY1" fmla="*/ 0 h 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0654" h="9236">
                <a:moveTo>
                  <a:pt x="0" y="0"/>
                </a:moveTo>
                <a:lnTo>
                  <a:pt x="3620655" y="0"/>
                </a:lnTo>
              </a:path>
            </a:pathLst>
          </a:custGeom>
          <a:ln w="1847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855DA5CE-19C5-4447-4ABF-97D2B45AA9A5}"/>
              </a:ext>
            </a:extLst>
          </p:cNvPr>
          <p:cNvSpPr/>
          <p:nvPr/>
        </p:nvSpPr>
        <p:spPr>
          <a:xfrm>
            <a:off x="338544" y="6233110"/>
            <a:ext cx="3620654" cy="9236"/>
          </a:xfrm>
          <a:custGeom>
            <a:avLst/>
            <a:gdLst>
              <a:gd name="connsiteX0" fmla="*/ 0 w 3620654"/>
              <a:gd name="connsiteY0" fmla="*/ 0 h 9236"/>
              <a:gd name="connsiteX1" fmla="*/ 3620655 w 3620654"/>
              <a:gd name="connsiteY1" fmla="*/ 0 h 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0654" h="9236">
                <a:moveTo>
                  <a:pt x="0" y="0"/>
                </a:moveTo>
                <a:lnTo>
                  <a:pt x="3620655" y="0"/>
                </a:lnTo>
              </a:path>
            </a:pathLst>
          </a:custGeom>
          <a:ln w="1847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5A39D26-89F2-6215-D302-CEA5CE58F85D}"/>
              </a:ext>
            </a:extLst>
          </p:cNvPr>
          <p:cNvSpPr/>
          <p:nvPr/>
        </p:nvSpPr>
        <p:spPr>
          <a:xfrm>
            <a:off x="4095266" y="5923231"/>
            <a:ext cx="4001471" cy="6197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1A3E71"/>
                </a:solidFill>
                <a:latin typeface="Parka Black" panose="02000503040000020004" pitchFamily="2" charset="0"/>
              </a:rPr>
              <a:t>27 </a:t>
            </a:r>
            <a:r>
              <a:rPr lang="fr-FR" sz="2000" b="1" dirty="0" err="1">
                <a:solidFill>
                  <a:srgbClr val="1A3E71"/>
                </a:solidFill>
                <a:latin typeface="Parka Black" panose="02000503040000020004" pitchFamily="2" charset="0"/>
              </a:rPr>
              <a:t>Fevrier</a:t>
            </a:r>
            <a:r>
              <a:rPr lang="fr-FR" sz="2000" b="1" dirty="0">
                <a:solidFill>
                  <a:srgbClr val="1A3E71"/>
                </a:solidFill>
                <a:latin typeface="Parka Black" panose="02000503040000020004" pitchFamily="2" charset="0"/>
              </a:rPr>
              <a:t> 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28BBB-7BEA-D1B8-27CA-11638091C9CD}"/>
              </a:ext>
            </a:extLst>
          </p:cNvPr>
          <p:cNvSpPr/>
          <p:nvPr/>
        </p:nvSpPr>
        <p:spPr>
          <a:xfrm>
            <a:off x="3824132" y="2262616"/>
            <a:ext cx="72273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ARBITRAGE PARA HAND</a:t>
            </a:r>
            <a:endParaRPr lang="fr-F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E6E22-4D78-0148-9CB5-ADF8EA9C7BCB}"/>
              </a:ext>
            </a:extLst>
          </p:cNvPr>
          <p:cNvSpPr/>
          <p:nvPr/>
        </p:nvSpPr>
        <p:spPr>
          <a:xfrm>
            <a:off x="6483947" y="3096405"/>
            <a:ext cx="2178803" cy="212365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HF-6</a:t>
            </a:r>
          </a:p>
          <a:p>
            <a:pPr algn="ctr"/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HF-4</a:t>
            </a:r>
          </a:p>
          <a:p>
            <a:pPr algn="ctr"/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SOURDS</a:t>
            </a:r>
          </a:p>
        </p:txBody>
      </p:sp>
    </p:spTree>
    <p:extLst>
      <p:ext uri="{BB962C8B-B14F-4D97-AF65-F5344CB8AC3E}">
        <p14:creationId xmlns:p14="http://schemas.microsoft.com/office/powerpoint/2010/main" val="371193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7EC3DC4-E7DE-F06F-F9C4-3109CF672761}"/>
              </a:ext>
            </a:extLst>
          </p:cNvPr>
          <p:cNvSpPr txBox="1"/>
          <p:nvPr/>
        </p:nvSpPr>
        <p:spPr>
          <a:xfrm>
            <a:off x="11550148" y="6414929"/>
            <a:ext cx="730425" cy="31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rgbClr val="1A3E71"/>
                </a:solidFill>
                <a:latin typeface="Parka Regular" panose="02000503040000020004" pitchFamily="2" charset="0"/>
              </a:rPr>
              <a:t>2</a:t>
            </a:r>
          </a:p>
        </p:txBody>
      </p:sp>
      <p:pic>
        <p:nvPicPr>
          <p:cNvPr id="7" name="Image 6" descr="Une image contenant Graphique, logo, symbole, Police&#10;&#10;Description générée automatiquement">
            <a:extLst>
              <a:ext uri="{FF2B5EF4-FFF2-40B4-BE49-F238E27FC236}">
                <a16:creationId xmlns:a16="http://schemas.microsoft.com/office/drawing/2014/main" id="{4ADAD2E1-2765-47FD-B91D-FD72A239C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6" y="415685"/>
            <a:ext cx="1451729" cy="9572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D7ABA8-A0ED-42BA-A368-75D0021F99ED}"/>
              </a:ext>
            </a:extLst>
          </p:cNvPr>
          <p:cNvSpPr txBox="1"/>
          <p:nvPr/>
        </p:nvSpPr>
        <p:spPr>
          <a:xfrm>
            <a:off x="267307" y="1895522"/>
            <a:ext cx="5342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</a:rPr>
              <a:t>CNA PARA HAND 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F6EDEEC-FD57-C7E8-4DF3-3B5D214D3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06083" y="-523081"/>
            <a:ext cx="5891040" cy="75690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528A0C0-207A-65CA-D5D7-01B4CE3E582B}"/>
              </a:ext>
            </a:extLst>
          </p:cNvPr>
          <p:cNvSpPr txBox="1"/>
          <p:nvPr/>
        </p:nvSpPr>
        <p:spPr>
          <a:xfrm>
            <a:off x="11725275" y="6535035"/>
            <a:ext cx="456670" cy="3196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b="1">
                <a:solidFill>
                  <a:srgbClr val="FFFFFF"/>
                </a:solidFill>
                <a:latin typeface="Parka Regular"/>
              </a:rPr>
              <a:t>2</a:t>
            </a:r>
            <a:endParaRPr lang="fr-FR" sz="1400" b="1">
              <a:solidFill>
                <a:srgbClr val="FFFFFF"/>
              </a:solidFill>
              <a:latin typeface="Parka Regular" panose="02000503040000020004" pitchFamily="2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9A8E633-FD7B-A64B-8ACF-749406D5FCF8}"/>
              </a:ext>
            </a:extLst>
          </p:cNvPr>
          <p:cNvSpPr txBox="1">
            <a:spLocks/>
          </p:cNvSpPr>
          <p:nvPr/>
        </p:nvSpPr>
        <p:spPr bwMode="gray">
          <a:xfrm>
            <a:off x="6240016" y="2204864"/>
            <a:ext cx="2880320" cy="2088232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BM Plex Sans Medium" panose="020B0603050203000203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179388" algn="ctr">
              <a:spcAft>
                <a:spcPts val="0"/>
              </a:spcAft>
            </a:pPr>
            <a:r>
              <a:rPr lang="en-GB" sz="4400" b="1" dirty="0">
                <a:solidFill>
                  <a:schemeClr val="bg1"/>
                </a:solidFill>
                <a:latin typeface="+mj-lt"/>
              </a:rPr>
              <a:t>HF-4</a:t>
            </a:r>
            <a:endParaRPr lang="en-GB" sz="22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Coupe de France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86A45B8-9286-6445-B414-7D6DFA2BE3DC}"/>
              </a:ext>
            </a:extLst>
          </p:cNvPr>
          <p:cNvSpPr txBox="1">
            <a:spLocks/>
          </p:cNvSpPr>
          <p:nvPr/>
        </p:nvSpPr>
        <p:spPr bwMode="gray">
          <a:xfrm>
            <a:off x="9264352" y="4437584"/>
            <a:ext cx="2927648" cy="2087760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BM Plex Sans Medium" panose="020B0603050203000203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179388" algn="ctr">
              <a:spcAft>
                <a:spcPts val="0"/>
              </a:spcAft>
            </a:pPr>
            <a:r>
              <a:rPr lang="en-GB" sz="4400" b="1" dirty="0" err="1">
                <a:solidFill>
                  <a:schemeClr val="bg1"/>
                </a:solidFill>
                <a:latin typeface="+mj-lt"/>
              </a:rPr>
              <a:t>Sourds</a:t>
            </a:r>
            <a:endParaRPr lang="en-GB" sz="22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Challenge et Coupe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68D8141-3DED-EB40-952F-E514AC9F60E0}"/>
              </a:ext>
            </a:extLst>
          </p:cNvPr>
          <p:cNvSpPr txBox="1">
            <a:spLocks/>
          </p:cNvSpPr>
          <p:nvPr/>
        </p:nvSpPr>
        <p:spPr bwMode="gray">
          <a:xfrm>
            <a:off x="9264352" y="0"/>
            <a:ext cx="2927648" cy="2060848"/>
          </a:xfrm>
          <a:prstGeom prst="rect">
            <a:avLst/>
          </a:prstGeom>
          <a:solidFill>
            <a:schemeClr val="accent2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BM Plex Sans Medium" panose="020B0603050203000203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179388" algn="ctr">
              <a:spcAft>
                <a:spcPts val="0"/>
              </a:spcAft>
            </a:pPr>
            <a:r>
              <a:rPr lang="en-GB" sz="4400" b="1" dirty="0">
                <a:solidFill>
                  <a:schemeClr val="bg1"/>
                </a:solidFill>
                <a:latin typeface="+mj-lt"/>
              </a:rPr>
              <a:t>HF-6</a:t>
            </a:r>
            <a:endParaRPr lang="en-GB" sz="22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dirty="0" err="1">
                <a:solidFill>
                  <a:schemeClr val="bg1"/>
                </a:solidFill>
              </a:rPr>
              <a:t>Championnats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Territoriaux</a:t>
            </a: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Finales interzones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1EBD1EC-C4EB-7E43-B6F2-5B717D471D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t="10794" r="18176" b="7315"/>
          <a:stretch/>
        </p:blipFill>
        <p:spPr>
          <a:xfrm>
            <a:off x="6240016" y="17486"/>
            <a:ext cx="2880320" cy="204336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950007F-2642-1E4C-B5F4-03959DBAB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211113"/>
            <a:ext cx="2927648" cy="208198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834B7B9-DCBF-F84A-AA48-DF0ECCD21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0016" y="4470767"/>
            <a:ext cx="2880320" cy="2103967"/>
          </a:xfrm>
          <a:prstGeom prst="rect">
            <a:avLst/>
          </a:prstGeom>
        </p:spPr>
      </p:pic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80D132F-A3BD-1245-9FB8-C6A74A311C5D}"/>
              </a:ext>
            </a:extLst>
          </p:cNvPr>
          <p:cNvSpPr txBox="1">
            <a:spLocks/>
          </p:cNvSpPr>
          <p:nvPr/>
        </p:nvSpPr>
        <p:spPr bwMode="gray">
          <a:xfrm>
            <a:off x="1181546" y="2603408"/>
            <a:ext cx="3528739" cy="75555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79388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BM Plex Sans Medium" panose="020B0603050203000203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</a:rPr>
              <a:t>Orientations des Règlements, règles et dates</a:t>
            </a:r>
          </a:p>
          <a:p>
            <a:pPr marL="0" indent="0" algn="ctr"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6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7EC3DC4-E7DE-F06F-F9C4-3109CF672761}"/>
              </a:ext>
            </a:extLst>
          </p:cNvPr>
          <p:cNvSpPr txBox="1"/>
          <p:nvPr/>
        </p:nvSpPr>
        <p:spPr>
          <a:xfrm>
            <a:off x="11550148" y="6414929"/>
            <a:ext cx="730425" cy="31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rgbClr val="1A3E71"/>
                </a:solidFill>
                <a:latin typeface="Parka Regular" panose="02000503040000020004" pitchFamily="2" charset="0"/>
              </a:rPr>
              <a:t>2</a:t>
            </a:r>
          </a:p>
        </p:txBody>
      </p:sp>
      <p:pic>
        <p:nvPicPr>
          <p:cNvPr id="7" name="Image 6" descr="Une image contenant Graphique, logo, symbole, Police&#10;&#10;Description générée automatiquement">
            <a:extLst>
              <a:ext uri="{FF2B5EF4-FFF2-40B4-BE49-F238E27FC236}">
                <a16:creationId xmlns:a16="http://schemas.microsoft.com/office/drawing/2014/main" id="{4ADAD2E1-2765-47FD-B91D-FD72A239C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6" y="415685"/>
            <a:ext cx="1451729" cy="9572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D7ABA8-A0ED-42BA-A368-75D0021F99ED}"/>
              </a:ext>
            </a:extLst>
          </p:cNvPr>
          <p:cNvSpPr txBox="1"/>
          <p:nvPr/>
        </p:nvSpPr>
        <p:spPr>
          <a:xfrm>
            <a:off x="2451887" y="415685"/>
            <a:ext cx="770873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HF-6 (Règlement)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F6EDEEC-FD57-C7E8-4DF3-3B5D214D3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06083" y="-521233"/>
            <a:ext cx="5891040" cy="75690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528A0C0-207A-65CA-D5D7-01B4CE3E582B}"/>
              </a:ext>
            </a:extLst>
          </p:cNvPr>
          <p:cNvSpPr txBox="1"/>
          <p:nvPr/>
        </p:nvSpPr>
        <p:spPr>
          <a:xfrm>
            <a:off x="11725275" y="6535035"/>
            <a:ext cx="456670" cy="3196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b="1">
                <a:solidFill>
                  <a:srgbClr val="FFFFFF"/>
                </a:solidFill>
                <a:latin typeface="Parka Regular"/>
              </a:rPr>
              <a:t>2</a:t>
            </a:r>
            <a:endParaRPr lang="fr-FR" sz="1400" b="1">
              <a:solidFill>
                <a:srgbClr val="FFFFFF"/>
              </a:solidFill>
              <a:latin typeface="Parka Regular" panose="02000503040000020004" pitchFamily="2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8205599-3C9A-CB4D-AE4E-1DDCC406DB37}"/>
              </a:ext>
            </a:extLst>
          </p:cNvPr>
          <p:cNvSpPr txBox="1">
            <a:spLocks/>
          </p:cNvSpPr>
          <p:nvPr/>
        </p:nvSpPr>
        <p:spPr bwMode="gray">
          <a:xfrm>
            <a:off x="2451887" y="1618597"/>
            <a:ext cx="9730058" cy="49164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79388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BM Plex Sans Medium" panose="020B0603050203000203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Equipe de 16 joueurs max incluant des femmes et 4 officiels max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Minimum de  2 personnes en PMR sur le terrain en France.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6 joueurs incluant 1 femme sur le terrain pendant le temps de jeu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Format de 2 x 20 minutes avec 10 minutes de pause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Sanctions disciplinaires identiques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Respect de nombre de point sur le terrain en fonction de la classe du joueur, 25 points max pendant le temps de Jeu.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1 TTO par mi temps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Ballon taille 2 sans résine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But de taille 3m x 1,7m (réducteur rigide de préférence, saison 2024/ 2025 ce sera obligatoire)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Si réducteur souple ou en Mousse: si Ballon entre dans le but après contact du réducteur --&gt; But validé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5 classes de point (la classe 5 étant pour les personnes Valides)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Si égalité en fin de match lors des finalités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 Tir des 7m conformément au règlement FFHB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Attribution des points pour les inter secteurs : Victoire - 3 pts / Match Nul – 1 pt / Défaite – 0 pt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5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7EC3DC4-E7DE-F06F-F9C4-3109CF672761}"/>
              </a:ext>
            </a:extLst>
          </p:cNvPr>
          <p:cNvSpPr txBox="1"/>
          <p:nvPr/>
        </p:nvSpPr>
        <p:spPr>
          <a:xfrm>
            <a:off x="11550148" y="6414929"/>
            <a:ext cx="730425" cy="31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rgbClr val="1A3E71"/>
                </a:solidFill>
                <a:latin typeface="Parka Regular" panose="02000503040000020004" pitchFamily="2" charset="0"/>
              </a:rPr>
              <a:t>2</a:t>
            </a:r>
          </a:p>
        </p:txBody>
      </p:sp>
      <p:pic>
        <p:nvPicPr>
          <p:cNvPr id="7" name="Image 6" descr="Une image contenant Graphique, logo, symbole, Police&#10;&#10;Description générée automatiquement">
            <a:extLst>
              <a:ext uri="{FF2B5EF4-FFF2-40B4-BE49-F238E27FC236}">
                <a16:creationId xmlns:a16="http://schemas.microsoft.com/office/drawing/2014/main" id="{4ADAD2E1-2765-47FD-B91D-FD72A239C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6" y="415685"/>
            <a:ext cx="1451729" cy="9572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D7ABA8-A0ED-42BA-A368-75D0021F99ED}"/>
              </a:ext>
            </a:extLst>
          </p:cNvPr>
          <p:cNvSpPr txBox="1"/>
          <p:nvPr/>
        </p:nvSpPr>
        <p:spPr>
          <a:xfrm>
            <a:off x="2430867" y="415685"/>
            <a:ext cx="770873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HF-4 (Règlement)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F6EDEEC-FD57-C7E8-4DF3-3B5D214D3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06083" y="-521233"/>
            <a:ext cx="5891040" cy="75690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528A0C0-207A-65CA-D5D7-01B4CE3E582B}"/>
              </a:ext>
            </a:extLst>
          </p:cNvPr>
          <p:cNvSpPr txBox="1"/>
          <p:nvPr/>
        </p:nvSpPr>
        <p:spPr>
          <a:xfrm>
            <a:off x="11725275" y="6535035"/>
            <a:ext cx="456670" cy="3196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b="1">
                <a:solidFill>
                  <a:srgbClr val="FFFFFF"/>
                </a:solidFill>
                <a:latin typeface="Parka Regular"/>
              </a:rPr>
              <a:t>2</a:t>
            </a:r>
            <a:endParaRPr lang="fr-FR" sz="1400" b="1">
              <a:solidFill>
                <a:srgbClr val="FFFFFF"/>
              </a:solidFill>
              <a:latin typeface="Parka Regular" panose="02000503040000020004" pitchFamily="2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3EDFDB3-A294-014B-BFCA-60C46B15075C}"/>
              </a:ext>
            </a:extLst>
          </p:cNvPr>
          <p:cNvSpPr txBox="1">
            <a:spLocks/>
          </p:cNvSpPr>
          <p:nvPr/>
        </p:nvSpPr>
        <p:spPr bwMode="gray">
          <a:xfrm>
            <a:off x="2436633" y="1618598"/>
            <a:ext cx="9478727" cy="511594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BM Plex Sans Medium" panose="020B0603050203000203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Equipe de 10 joueurs max incluant des femmes et 4 officiels max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Introduction 1 personne valide Maximum en France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4 joueurs incluant 1 femme pendant le temps de jeu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Pas de de gardien distinct, tous peuvent jouer ce rôle pendant la rencontre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Format de 2 Set Gagnant de 10 minutes chacun, un Troisième set de 5minutes possible en cas de parité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Golden goal en cas d’égalité en fin de chaque Set (but en Or)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Série de Shoot out en cas d’égalité à la fin du temps de jeu du Golden goal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Sanctions disciplinaires différentes (cf. Beach) – Pas d’avertissement (Joueurs / Officiels)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Respect de nombre de point sur le terrain en fonction de classe de joueur, 16 points max pendant le temps de Jeu.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Engagement depuis la zone lors d’un but de l’équipe.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1 TTO par set seulement et aucun au set 3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Ballon Taille 2 sans résine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But de taille 3m x 1,7m (réducteur rigide de préférence, saison 2024/ 2025 ce sera obligatoire)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Si réducteur souple ou en Mousse: si Ballon entre dans le but après contact du réducteur --&gt; But validé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5 classes de point (la classe 5 étant pour la personne Valide)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But qui compte 2 points: 360° / 7m / But du gardien direct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3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7EC3DC4-E7DE-F06F-F9C4-3109CF672761}"/>
              </a:ext>
            </a:extLst>
          </p:cNvPr>
          <p:cNvSpPr txBox="1"/>
          <p:nvPr/>
        </p:nvSpPr>
        <p:spPr>
          <a:xfrm>
            <a:off x="11550148" y="6414929"/>
            <a:ext cx="730425" cy="31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rgbClr val="1A3E71"/>
                </a:solidFill>
                <a:latin typeface="Parka Regular" panose="02000503040000020004" pitchFamily="2" charset="0"/>
              </a:rPr>
              <a:t>2</a:t>
            </a:r>
          </a:p>
        </p:txBody>
      </p:sp>
      <p:pic>
        <p:nvPicPr>
          <p:cNvPr id="7" name="Image 6" descr="Une image contenant Graphique, logo, symbole, Police&#10;&#10;Description générée automatiquement">
            <a:extLst>
              <a:ext uri="{FF2B5EF4-FFF2-40B4-BE49-F238E27FC236}">
                <a16:creationId xmlns:a16="http://schemas.microsoft.com/office/drawing/2014/main" id="{4ADAD2E1-2765-47FD-B91D-FD72A239C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6" y="415685"/>
            <a:ext cx="1451729" cy="9572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D7ABA8-A0ED-42BA-A368-75D0021F99ED}"/>
              </a:ext>
            </a:extLst>
          </p:cNvPr>
          <p:cNvSpPr txBox="1"/>
          <p:nvPr/>
        </p:nvSpPr>
        <p:spPr>
          <a:xfrm>
            <a:off x="2451887" y="415685"/>
            <a:ext cx="770873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HF-6 &amp; 4 (Arbitrage) 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F6EDEEC-FD57-C7E8-4DF3-3B5D214D3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06083" y="-521233"/>
            <a:ext cx="5891040" cy="75690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528A0C0-207A-65CA-D5D7-01B4CE3E582B}"/>
              </a:ext>
            </a:extLst>
          </p:cNvPr>
          <p:cNvSpPr txBox="1"/>
          <p:nvPr/>
        </p:nvSpPr>
        <p:spPr>
          <a:xfrm>
            <a:off x="11725275" y="6535035"/>
            <a:ext cx="456670" cy="3196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b="1">
                <a:solidFill>
                  <a:srgbClr val="FFFFFF"/>
                </a:solidFill>
                <a:latin typeface="Parka Regular"/>
              </a:rPr>
              <a:t>2</a:t>
            </a:r>
            <a:endParaRPr lang="fr-FR" sz="1400" b="1">
              <a:solidFill>
                <a:srgbClr val="FFFFFF"/>
              </a:solidFill>
              <a:latin typeface="Parka Regular" panose="02000503040000020004" pitchFamily="2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8205599-3C9A-CB4D-AE4E-1DDCC406DB37}"/>
              </a:ext>
            </a:extLst>
          </p:cNvPr>
          <p:cNvSpPr txBox="1">
            <a:spLocks/>
          </p:cNvSpPr>
          <p:nvPr/>
        </p:nvSpPr>
        <p:spPr bwMode="gray">
          <a:xfrm>
            <a:off x="2451887" y="1165446"/>
            <a:ext cx="9645706" cy="511594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79388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BM Plex Sans Medium" panose="020B0603050203000203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>
                <a:solidFill>
                  <a:srgbClr val="FFFF00"/>
                </a:solidFill>
              </a:rPr>
              <a:t>Marcher: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	- Règle des 3 secondes sur le contrôle du ballon, Pas de notion de nombres de poussées. </a:t>
            </a:r>
          </a:p>
          <a:p>
            <a:pPr marL="0" indent="0">
              <a:buNone/>
            </a:pPr>
            <a:r>
              <a:rPr lang="fr-FR" b="1" u="sng" dirty="0">
                <a:solidFill>
                  <a:srgbClr val="FFFF00"/>
                </a:solidFill>
              </a:rPr>
              <a:t>Pieds: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	- Le joueur peut s’aider de la roue afin de remonter le ballon du sol vers sa hauteur de control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	- Le contact du ballon sur les roues, jambes ou moustache du fauteuil </a:t>
            </a:r>
            <a:r>
              <a:rPr lang="fr-FR" b="1" dirty="0">
                <a:solidFill>
                  <a:srgbClr val="FF0000"/>
                </a:solidFill>
              </a:rPr>
              <a:t>est</a:t>
            </a:r>
            <a:r>
              <a:rPr lang="fr-FR" dirty="0">
                <a:solidFill>
                  <a:schemeClr val="bg1"/>
                </a:solidFill>
              </a:rPr>
              <a:t> considérer comme faute de pieds si ce dernier provient d’un coéquipier.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	- Le contact du ballon sur les roues, jambes ou moustache du fauteuil </a:t>
            </a:r>
            <a:r>
              <a:rPr lang="fr-FR" b="1" dirty="0">
                <a:solidFill>
                  <a:srgbClr val="FF0000"/>
                </a:solidFill>
              </a:rPr>
              <a:t>est</a:t>
            </a:r>
            <a:r>
              <a:rPr lang="fr-FR" dirty="0">
                <a:solidFill>
                  <a:schemeClr val="bg1"/>
                </a:solidFill>
              </a:rPr>
              <a:t> considérer comme faute de pieds si ce dernier provient d’un adversaire et lui crée un avantage. (récupération du ballon)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	- Le contact du ballon sur les roues, jambes </a:t>
            </a:r>
            <a:r>
              <a:rPr lang="fr-FR" b="1" dirty="0">
                <a:solidFill>
                  <a:srgbClr val="00B050"/>
                </a:solidFill>
              </a:rPr>
              <a:t>n’est pas </a:t>
            </a:r>
            <a:r>
              <a:rPr lang="fr-FR" dirty="0">
                <a:solidFill>
                  <a:schemeClr val="bg1"/>
                </a:solidFill>
              </a:rPr>
              <a:t>à considérer comme faute de pieds si ce dernier provient d’un adversaire et crée un avantage pour l’équipe adverse.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	- Le joueur ne peut pas freiner sa vitesse avec le ballon en contact avec sa roue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 JF adverse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	- Le contact avec la moustache du fauteuil est à considérer comme faute de pieds  JF adverse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	- Le ballon sous le fauteuil  JF adverse</a:t>
            </a:r>
          </a:p>
          <a:p>
            <a:pPr marL="0" indent="0">
              <a:buNone/>
            </a:pPr>
            <a:r>
              <a:rPr lang="fr-FR" b="1" u="sng" dirty="0">
                <a:solidFill>
                  <a:srgbClr val="FFFF00"/>
                </a:solidFill>
                <a:sym typeface="Wingdings" pitchFamily="2" charset="2"/>
              </a:rPr>
              <a:t>Reprise: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	- Le ballon peut être </a:t>
            </a:r>
            <a:r>
              <a:rPr lang="fr-FR" u="sng" dirty="0">
                <a:solidFill>
                  <a:schemeClr val="bg1"/>
                </a:solidFill>
                <a:sym typeface="Wingdings" pitchFamily="2" charset="2"/>
              </a:rPr>
              <a:t>posé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sur les cuisses (pas d’artifice technique et pas serrer entre les cuisses)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	- Le ballon ne peut pas être intercepté une fois sur les cuisses (considérer comme « sous contrôle »)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0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7EC3DC4-E7DE-F06F-F9C4-3109CF672761}"/>
              </a:ext>
            </a:extLst>
          </p:cNvPr>
          <p:cNvSpPr txBox="1"/>
          <p:nvPr/>
        </p:nvSpPr>
        <p:spPr>
          <a:xfrm>
            <a:off x="11550148" y="6414929"/>
            <a:ext cx="730425" cy="31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rgbClr val="1A3E71"/>
                </a:solidFill>
                <a:latin typeface="Parka Regular" panose="02000503040000020004" pitchFamily="2" charset="0"/>
              </a:rPr>
              <a:t>2</a:t>
            </a:r>
          </a:p>
        </p:txBody>
      </p:sp>
      <p:pic>
        <p:nvPicPr>
          <p:cNvPr id="7" name="Image 6" descr="Une image contenant Graphique, logo, symbole, Police&#10;&#10;Description générée automatiquement">
            <a:extLst>
              <a:ext uri="{FF2B5EF4-FFF2-40B4-BE49-F238E27FC236}">
                <a16:creationId xmlns:a16="http://schemas.microsoft.com/office/drawing/2014/main" id="{4ADAD2E1-2765-47FD-B91D-FD72A239C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6" y="415685"/>
            <a:ext cx="1451729" cy="9572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D7ABA8-A0ED-42BA-A368-75D0021F99ED}"/>
              </a:ext>
            </a:extLst>
          </p:cNvPr>
          <p:cNvSpPr txBox="1"/>
          <p:nvPr/>
        </p:nvSpPr>
        <p:spPr>
          <a:xfrm>
            <a:off x="2451887" y="415685"/>
            <a:ext cx="770873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HF-6 &amp; 4 (Dates à retenir) 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F6EDEEC-FD57-C7E8-4DF3-3B5D214D3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06083" y="-521233"/>
            <a:ext cx="5891040" cy="75690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528A0C0-207A-65CA-D5D7-01B4CE3E582B}"/>
              </a:ext>
            </a:extLst>
          </p:cNvPr>
          <p:cNvSpPr txBox="1"/>
          <p:nvPr/>
        </p:nvSpPr>
        <p:spPr>
          <a:xfrm>
            <a:off x="11725275" y="6535035"/>
            <a:ext cx="456670" cy="3196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b="1">
                <a:solidFill>
                  <a:srgbClr val="FFFFFF"/>
                </a:solidFill>
                <a:latin typeface="Parka Regular"/>
              </a:rPr>
              <a:t>2</a:t>
            </a:r>
            <a:endParaRPr lang="fr-FR" sz="1400" b="1">
              <a:solidFill>
                <a:srgbClr val="FFFFFF"/>
              </a:solidFill>
              <a:latin typeface="Parka Regular" panose="02000503040000020004" pitchFamily="2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8205599-3C9A-CB4D-AE4E-1DDCC406DB37}"/>
              </a:ext>
            </a:extLst>
          </p:cNvPr>
          <p:cNvSpPr txBox="1">
            <a:spLocks/>
          </p:cNvSpPr>
          <p:nvPr/>
        </p:nvSpPr>
        <p:spPr bwMode="gray">
          <a:xfrm>
            <a:off x="2451887" y="1472942"/>
            <a:ext cx="7708738" cy="43937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79388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BM Plex Sans Medium" panose="020B0603050203000203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40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>
                <a:solidFill>
                  <a:srgbClr val="FFFF00"/>
                </a:solidFill>
              </a:rPr>
              <a:t>HF – 6</a:t>
            </a:r>
          </a:p>
          <a:p>
            <a:pPr marL="0" indent="0">
              <a:buNone/>
            </a:pPr>
            <a:r>
              <a:rPr lang="fr-FR" dirty="0">
                <a:solidFill>
                  <a:srgbClr val="FFFFFF"/>
                </a:solidFill>
              </a:rPr>
              <a:t>Finales Inter secteurs: </a:t>
            </a:r>
            <a:r>
              <a:rPr lang="fr-FR" u="sng" dirty="0">
                <a:solidFill>
                  <a:srgbClr val="FFFFFF"/>
                </a:solidFill>
              </a:rPr>
              <a:t>11 Mai 2024 </a:t>
            </a:r>
            <a:r>
              <a:rPr lang="fr-FR" dirty="0">
                <a:solidFill>
                  <a:srgbClr val="FFFFFF"/>
                </a:solidFill>
              </a:rPr>
              <a:t>(gestion arbitrage par les secteurs)</a:t>
            </a:r>
          </a:p>
          <a:p>
            <a:pPr marL="0" indent="0">
              <a:buNone/>
            </a:pPr>
            <a:r>
              <a:rPr lang="fr-FR" dirty="0">
                <a:solidFill>
                  <a:srgbClr val="FFFFFF"/>
                </a:solidFill>
              </a:rPr>
              <a:t>	- 1 équipe par secteur  </a:t>
            </a:r>
            <a:r>
              <a:rPr lang="fr-FR" dirty="0">
                <a:solidFill>
                  <a:srgbClr val="FFFFFF"/>
                </a:solidFill>
                <a:sym typeface="Wingdings" pitchFamily="2" charset="2"/>
              </a:rPr>
              <a:t> soit 4 équipes au total</a:t>
            </a:r>
          </a:p>
          <a:p>
            <a:pPr marL="0" indent="0">
              <a:buNone/>
            </a:pPr>
            <a:r>
              <a:rPr lang="fr-FR" dirty="0">
                <a:solidFill>
                  <a:srgbClr val="FFFFFF"/>
                </a:solidFill>
                <a:sym typeface="Wingdings" pitchFamily="2" charset="2"/>
              </a:rPr>
              <a:t>Finales Nationales : </a:t>
            </a:r>
            <a:r>
              <a:rPr lang="fr-FR" u="sng" dirty="0">
                <a:solidFill>
                  <a:srgbClr val="FFFFFF"/>
                </a:solidFill>
                <a:sym typeface="Wingdings" pitchFamily="2" charset="2"/>
              </a:rPr>
              <a:t>1 &amp; 2 Juin 2024 </a:t>
            </a:r>
            <a:r>
              <a:rPr lang="fr-FR" dirty="0">
                <a:solidFill>
                  <a:srgbClr val="FFFFFF"/>
                </a:solidFill>
                <a:sym typeface="Wingdings" pitchFamily="2" charset="2"/>
              </a:rPr>
              <a:t>@ la Maison du Handball (Créteil - 94)</a:t>
            </a:r>
          </a:p>
          <a:p>
            <a:pPr marL="0" indent="0">
              <a:buNone/>
            </a:pPr>
            <a:r>
              <a:rPr lang="fr-FR" b="1" u="sng" dirty="0">
                <a:solidFill>
                  <a:srgbClr val="FFFF00"/>
                </a:solidFill>
              </a:rPr>
              <a:t>HF – 4</a:t>
            </a:r>
          </a:p>
          <a:p>
            <a:pPr marL="0" indent="0">
              <a:buNone/>
            </a:pPr>
            <a:r>
              <a:rPr lang="fr-FR" dirty="0">
                <a:solidFill>
                  <a:srgbClr val="FFFFFF"/>
                </a:solidFill>
                <a:sym typeface="Wingdings" pitchFamily="2" charset="2"/>
              </a:rPr>
              <a:t>Coupe de France en place et match sec (calendrier à venir)</a:t>
            </a:r>
          </a:p>
          <a:p>
            <a:pPr marL="0" indent="0">
              <a:buNone/>
            </a:pPr>
            <a:r>
              <a:rPr lang="fr-FR" dirty="0">
                <a:solidFill>
                  <a:srgbClr val="FFFFFF"/>
                </a:solidFill>
                <a:sym typeface="Wingdings" pitchFamily="2" charset="2"/>
              </a:rPr>
              <a:t>Finale de coupe de France : </a:t>
            </a:r>
            <a:r>
              <a:rPr lang="fr-FR" u="sng" dirty="0">
                <a:solidFill>
                  <a:srgbClr val="FFFFFF"/>
                </a:solidFill>
                <a:sym typeface="Wingdings" pitchFamily="2" charset="2"/>
              </a:rPr>
              <a:t>18 Mai 2024 </a:t>
            </a:r>
            <a:r>
              <a:rPr lang="fr-FR" dirty="0">
                <a:solidFill>
                  <a:srgbClr val="FFFFFF"/>
                </a:solidFill>
                <a:sym typeface="Wingdings" pitchFamily="2" charset="2"/>
              </a:rPr>
              <a:t>@ l’Adidas Aréna (Paris 18eme)</a:t>
            </a:r>
          </a:p>
          <a:p>
            <a:pPr marL="0" indent="0">
              <a:buNone/>
            </a:pPr>
            <a:endParaRPr lang="fr-FR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FR" b="1" u="sng" dirty="0">
                <a:solidFill>
                  <a:srgbClr val="FFFF00"/>
                </a:solidFill>
              </a:rPr>
              <a:t>Sourds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2 plateaux EST &amp; OUEST : </a:t>
            </a:r>
            <a:r>
              <a:rPr lang="fr-FR" u="sng" dirty="0">
                <a:solidFill>
                  <a:schemeClr val="bg1"/>
                </a:solidFill>
              </a:rPr>
              <a:t>2 &amp; 3 Mars 2024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Demi finales croisés : </a:t>
            </a:r>
            <a:r>
              <a:rPr lang="fr-FR" u="sng" dirty="0">
                <a:solidFill>
                  <a:schemeClr val="bg1"/>
                </a:solidFill>
              </a:rPr>
              <a:t>23 Mars 2024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Finale Nationale : </a:t>
            </a:r>
            <a:r>
              <a:rPr lang="fr-FR" u="sng" dirty="0">
                <a:solidFill>
                  <a:schemeClr val="bg1"/>
                </a:solidFill>
              </a:rPr>
              <a:t>20 Avril 2024 </a:t>
            </a:r>
            <a:r>
              <a:rPr lang="fr-FR" dirty="0">
                <a:solidFill>
                  <a:schemeClr val="bg1"/>
                </a:solidFill>
              </a:rPr>
              <a:t>@ Accor Hôtel Aréna </a:t>
            </a:r>
            <a:r>
              <a:rPr lang="fr-FR" dirty="0">
                <a:solidFill>
                  <a:srgbClr val="FFFFFF"/>
                </a:solidFill>
                <a:sym typeface="Wingdings" pitchFamily="2" charset="2"/>
              </a:rPr>
              <a:t>(Paris 12eme)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9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0AF4DD7E8F545898D6DA28B7584EA" ma:contentTypeVersion="3" ma:contentTypeDescription="Crée un document." ma:contentTypeScope="" ma:versionID="28e93d82d0d78cb3fe893b54779990f3">
  <xsd:schema xmlns:xsd="http://www.w3.org/2001/XMLSchema" xmlns:xs="http://www.w3.org/2001/XMLSchema" xmlns:p="http://schemas.microsoft.com/office/2006/metadata/properties" xmlns:ns2="2a3ec08f-cbd0-4193-8670-7ab1821982e5" targetNamespace="http://schemas.microsoft.com/office/2006/metadata/properties" ma:root="true" ma:fieldsID="9d9642b26fc01ea6d60202af9a043ef2" ns2:_="">
    <xsd:import namespace="2a3ec08f-cbd0-4193-8670-7ab18219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ec08f-cbd0-4193-8670-7ab182198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624C93-D026-420A-A348-0E162A8472A0}">
  <ds:schemaRefs>
    <ds:schemaRef ds:uri="2a3ec08f-cbd0-4193-8670-7ab1821982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14A378-304B-47BA-94B3-AFA6266E1FF6}">
  <ds:schemaRefs>
    <ds:schemaRef ds:uri="2a3ec08f-cbd0-4193-8670-7ab182198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7816BBE-1640-4B7C-A67F-76B5E01B4D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828</Words>
  <Application>Microsoft Office PowerPoint</Application>
  <PresentationFormat>Grand écran</PresentationFormat>
  <Paragraphs>90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Parka Black</vt:lpstr>
      <vt:lpstr>Parka Regular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MAINGOT</dc:creator>
  <cp:lastModifiedBy>Mourad BOUNOUARA</cp:lastModifiedBy>
  <cp:revision>41</cp:revision>
  <dcterms:created xsi:type="dcterms:W3CDTF">2023-10-18T14:21:30Z</dcterms:created>
  <dcterms:modified xsi:type="dcterms:W3CDTF">2024-02-21T16:07:53Z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0x0101002230AF4DD7E8F545898D6DA28B7584EA</vt:lpwstr>
  </property>
</Properties>
</file>