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91" r:id="rId1"/>
  </p:sldMasterIdLst>
  <p:notesMasterIdLst>
    <p:notesMasterId r:id="rId12"/>
  </p:notesMasterIdLst>
  <p:sldIdLst>
    <p:sldId id="256" r:id="rId2"/>
    <p:sldId id="304" r:id="rId3"/>
    <p:sldId id="307" r:id="rId4"/>
    <p:sldId id="309" r:id="rId5"/>
    <p:sldId id="311" r:id="rId6"/>
    <p:sldId id="313" r:id="rId7"/>
    <p:sldId id="314" r:id="rId8"/>
    <p:sldId id="315" r:id="rId9"/>
    <p:sldId id="316" r:id="rId10"/>
    <p:sldId id="317" r:id="rId11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éronique Allard-Latour" initials="VA" lastIdx="16" clrIdx="0">
    <p:extLst>
      <p:ext uri="{19B8F6BF-5375-455C-9EA6-DF929625EA0E}">
        <p15:presenceInfo xmlns:p15="http://schemas.microsoft.com/office/powerpoint/2012/main" userId="9eeba620925bf925" providerId="Windows Live"/>
      </p:ext>
    </p:extLst>
  </p:cmAuthor>
  <p:cmAuthor id="2" name="vanessa.srvhb@gmail.com" initials="v" lastIdx="4" clrIdx="1">
    <p:extLst>
      <p:ext uri="{19B8F6BF-5375-455C-9EA6-DF929625EA0E}">
        <p15:presenceInfo xmlns:p15="http://schemas.microsoft.com/office/powerpoint/2012/main" userId="f1b504b2ae40d598" providerId="Windows Live"/>
      </p:ext>
    </p:extLst>
  </p:cmAuthor>
  <p:cmAuthor id="3" name="FIORI LAETITIA (LIGUE PROVENCE-ALPES-COTE-D AZUR)" initials="FL(PA" lastIdx="7" clrIdx="2">
    <p:extLst>
      <p:ext uri="{19B8F6BF-5375-455C-9EA6-DF929625EA0E}">
        <p15:presenceInfo xmlns:p15="http://schemas.microsoft.com/office/powerpoint/2012/main" userId="FIORI LAETITIA (LIGUE PROVENCE-ALPES-COTE-D AZUR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5598"/>
    <a:srgbClr val="FF5758"/>
    <a:srgbClr val="E2E1DA"/>
    <a:srgbClr val="F09415"/>
    <a:srgbClr val="FFFFFF"/>
    <a:srgbClr val="546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70000" autoAdjust="0"/>
  </p:normalViewPr>
  <p:slideViewPr>
    <p:cSldViewPr snapToGrid="0">
      <p:cViewPr varScale="1">
        <p:scale>
          <a:sx n="82" d="100"/>
          <a:sy n="82" d="100"/>
        </p:scale>
        <p:origin x="59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DB67C-D986-40BA-BD88-5C8384FE0CD8}" type="doc">
      <dgm:prSet loTypeId="urn:microsoft.com/office/officeart/2005/8/layout/chevron1" loCatId="process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0758F7F5-29E1-4DB0-828C-CAC0759B8EAD}">
      <dgm:prSet phldrT="[Texte]" custT="1"/>
      <dgm:spPr/>
      <dgm:t>
        <a:bodyPr/>
        <a:lstStyle/>
        <a:p>
          <a:r>
            <a:rPr lang="fr-FR" sz="1600" dirty="0"/>
            <a:t>Appel à projets</a:t>
          </a:r>
        </a:p>
      </dgm:t>
    </dgm:pt>
    <dgm:pt modelId="{07637A09-505C-49D2-A520-66706E758E91}" type="parTrans" cxnId="{E2050365-CA5A-4324-AF75-4864596F1209}">
      <dgm:prSet/>
      <dgm:spPr/>
      <dgm:t>
        <a:bodyPr/>
        <a:lstStyle/>
        <a:p>
          <a:endParaRPr lang="fr-FR"/>
        </a:p>
      </dgm:t>
    </dgm:pt>
    <dgm:pt modelId="{0448BC6D-D882-443A-9FCA-A17DF77AC4E4}" type="sibTrans" cxnId="{E2050365-CA5A-4324-AF75-4864596F1209}">
      <dgm:prSet/>
      <dgm:spPr/>
      <dgm:t>
        <a:bodyPr/>
        <a:lstStyle/>
        <a:p>
          <a:endParaRPr lang="fr-FR"/>
        </a:p>
      </dgm:t>
    </dgm:pt>
    <dgm:pt modelId="{B84F146B-4A68-4BAC-91F1-BA6D31F5F9AE}">
      <dgm:prSet phldrT="[Texte]" custT="1"/>
      <dgm:spPr/>
      <dgm:t>
        <a:bodyPr/>
        <a:lstStyle/>
        <a:p>
          <a:r>
            <a:rPr lang="fr-FR" sz="1400" dirty="0"/>
            <a:t>Réception du dossier</a:t>
          </a:r>
        </a:p>
      </dgm:t>
    </dgm:pt>
    <dgm:pt modelId="{5C210ADB-E4F9-4420-9923-001D97256C48}" type="parTrans" cxnId="{1125743F-AFA4-4E1A-9505-48667AA1C10E}">
      <dgm:prSet/>
      <dgm:spPr/>
      <dgm:t>
        <a:bodyPr/>
        <a:lstStyle/>
        <a:p>
          <a:endParaRPr lang="fr-FR"/>
        </a:p>
      </dgm:t>
    </dgm:pt>
    <dgm:pt modelId="{B8FB1D68-8893-4252-BB4E-F21D021E4988}" type="sibTrans" cxnId="{1125743F-AFA4-4E1A-9505-48667AA1C10E}">
      <dgm:prSet/>
      <dgm:spPr/>
      <dgm:t>
        <a:bodyPr/>
        <a:lstStyle/>
        <a:p>
          <a:endParaRPr lang="fr-FR"/>
        </a:p>
      </dgm:t>
    </dgm:pt>
    <dgm:pt modelId="{605FE063-9348-41E6-94A7-DCEE5BBAFD48}">
      <dgm:prSet phldrT="[Texte]" custT="1"/>
      <dgm:spPr/>
      <dgm:t>
        <a:bodyPr/>
        <a:lstStyle/>
        <a:p>
          <a:r>
            <a:rPr lang="fr-FR" sz="1400" dirty="0"/>
            <a:t>Présélection</a:t>
          </a:r>
        </a:p>
      </dgm:t>
    </dgm:pt>
    <dgm:pt modelId="{C8EA9E0D-9575-46E8-B81D-26AF1C810A64}" type="parTrans" cxnId="{77D6DC48-7948-42F2-88F9-CB19ED2A3D2B}">
      <dgm:prSet/>
      <dgm:spPr/>
      <dgm:t>
        <a:bodyPr/>
        <a:lstStyle/>
        <a:p>
          <a:endParaRPr lang="fr-FR"/>
        </a:p>
      </dgm:t>
    </dgm:pt>
    <dgm:pt modelId="{6D3F1D1A-C37A-47DF-A58D-6CE189D5C3BA}" type="sibTrans" cxnId="{77D6DC48-7948-42F2-88F9-CB19ED2A3D2B}">
      <dgm:prSet/>
      <dgm:spPr/>
      <dgm:t>
        <a:bodyPr/>
        <a:lstStyle/>
        <a:p>
          <a:endParaRPr lang="fr-FR"/>
        </a:p>
      </dgm:t>
    </dgm:pt>
    <dgm:pt modelId="{FCD827F8-3ED0-4ABD-8300-A3596777F21E}">
      <dgm:prSet custT="1"/>
      <dgm:spPr/>
      <dgm:t>
        <a:bodyPr/>
        <a:lstStyle/>
        <a:p>
          <a:r>
            <a:rPr lang="fr-FR" sz="1600" dirty="0"/>
            <a:t>Instruction</a:t>
          </a:r>
        </a:p>
      </dgm:t>
    </dgm:pt>
    <dgm:pt modelId="{FBFE2060-7AD8-43FB-B2FD-C9D086864A30}" type="parTrans" cxnId="{BCB12FA0-15B0-46FB-A5C4-846D668965B6}">
      <dgm:prSet/>
      <dgm:spPr/>
      <dgm:t>
        <a:bodyPr/>
        <a:lstStyle/>
        <a:p>
          <a:endParaRPr lang="fr-FR"/>
        </a:p>
      </dgm:t>
    </dgm:pt>
    <dgm:pt modelId="{2509C95C-A53B-4E8A-8169-9215555E4BC0}" type="sibTrans" cxnId="{BCB12FA0-15B0-46FB-A5C4-846D668965B6}">
      <dgm:prSet/>
      <dgm:spPr/>
      <dgm:t>
        <a:bodyPr/>
        <a:lstStyle/>
        <a:p>
          <a:endParaRPr lang="fr-FR"/>
        </a:p>
      </dgm:t>
    </dgm:pt>
    <dgm:pt modelId="{48588D85-012F-4C50-A7DC-D927461E7C86}">
      <dgm:prSet custT="1"/>
      <dgm:spPr/>
      <dgm:t>
        <a:bodyPr/>
        <a:lstStyle/>
        <a:p>
          <a:r>
            <a:rPr lang="fr-FR" sz="1600" dirty="0"/>
            <a:t>Décision</a:t>
          </a:r>
        </a:p>
      </dgm:t>
    </dgm:pt>
    <dgm:pt modelId="{31BB7C61-21DD-458A-972A-F82555220399}" type="parTrans" cxnId="{42F54EDE-30DB-49C6-9617-AFAF280DA981}">
      <dgm:prSet/>
      <dgm:spPr/>
      <dgm:t>
        <a:bodyPr/>
        <a:lstStyle/>
        <a:p>
          <a:endParaRPr lang="fr-FR"/>
        </a:p>
      </dgm:t>
    </dgm:pt>
    <dgm:pt modelId="{21C81253-612D-45E6-AD08-BC55C3226288}" type="sibTrans" cxnId="{42F54EDE-30DB-49C6-9617-AFAF280DA981}">
      <dgm:prSet/>
      <dgm:spPr/>
      <dgm:t>
        <a:bodyPr/>
        <a:lstStyle/>
        <a:p>
          <a:endParaRPr lang="fr-FR"/>
        </a:p>
      </dgm:t>
    </dgm:pt>
    <dgm:pt modelId="{605249DA-EC6F-48E8-9FE7-656297EB9B57}">
      <dgm:prSet custT="1"/>
      <dgm:spPr/>
      <dgm:t>
        <a:bodyPr/>
        <a:lstStyle/>
        <a:p>
          <a:r>
            <a:rPr lang="fr-FR" sz="1600" dirty="0"/>
            <a:t>Suivi et valorisation</a:t>
          </a:r>
        </a:p>
      </dgm:t>
    </dgm:pt>
    <dgm:pt modelId="{DA8628F3-3180-450F-A58A-B3A2EB9301DB}" type="parTrans" cxnId="{E5DA6387-FFDA-40A3-BD78-CBDCA400E517}">
      <dgm:prSet/>
      <dgm:spPr/>
      <dgm:t>
        <a:bodyPr/>
        <a:lstStyle/>
        <a:p>
          <a:endParaRPr lang="fr-FR"/>
        </a:p>
      </dgm:t>
    </dgm:pt>
    <dgm:pt modelId="{798C6817-AA63-4C6F-83A5-D553E70D013C}" type="sibTrans" cxnId="{E5DA6387-FFDA-40A3-BD78-CBDCA400E517}">
      <dgm:prSet/>
      <dgm:spPr/>
      <dgm:t>
        <a:bodyPr/>
        <a:lstStyle/>
        <a:p>
          <a:endParaRPr lang="fr-FR"/>
        </a:p>
      </dgm:t>
    </dgm:pt>
    <dgm:pt modelId="{F7DE9086-70BC-4D3C-B71C-332F4F32B1A1}" type="pres">
      <dgm:prSet presAssocID="{C76DB67C-D986-40BA-BD88-5C8384FE0CD8}" presName="Name0" presStyleCnt="0">
        <dgm:presLayoutVars>
          <dgm:dir/>
          <dgm:animLvl val="lvl"/>
          <dgm:resizeHandles val="exact"/>
        </dgm:presLayoutVars>
      </dgm:prSet>
      <dgm:spPr/>
    </dgm:pt>
    <dgm:pt modelId="{56B13924-3225-441F-B90F-F68049C6C90F}" type="pres">
      <dgm:prSet presAssocID="{0758F7F5-29E1-4DB0-828C-CAC0759B8EAD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BB86203E-1704-467E-B9A5-B26A201C8476}" type="pres">
      <dgm:prSet presAssocID="{0448BC6D-D882-443A-9FCA-A17DF77AC4E4}" presName="parTxOnlySpace" presStyleCnt="0"/>
      <dgm:spPr/>
    </dgm:pt>
    <dgm:pt modelId="{2C27817F-F88C-4203-8DEE-EA70B82C2572}" type="pres">
      <dgm:prSet presAssocID="{B84F146B-4A68-4BAC-91F1-BA6D31F5F9AE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28229E2-10DA-438C-8B20-C60B9FEA3DB5}" type="pres">
      <dgm:prSet presAssocID="{B8FB1D68-8893-4252-BB4E-F21D021E4988}" presName="parTxOnlySpace" presStyleCnt="0"/>
      <dgm:spPr/>
    </dgm:pt>
    <dgm:pt modelId="{CA978F4A-194F-458D-8EA7-7942349A5374}" type="pres">
      <dgm:prSet presAssocID="{605FE063-9348-41E6-94A7-DCEE5BBAFD48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5B0DE44-8585-400D-BD4B-AD8FBBA2BB2E}" type="pres">
      <dgm:prSet presAssocID="{6D3F1D1A-C37A-47DF-A58D-6CE189D5C3BA}" presName="parTxOnlySpace" presStyleCnt="0"/>
      <dgm:spPr/>
    </dgm:pt>
    <dgm:pt modelId="{1A7569B7-AFD1-4C2F-910F-3DC6D4D1DB86}" type="pres">
      <dgm:prSet presAssocID="{FCD827F8-3ED0-4ABD-8300-A3596777F21E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977505E-1429-4F43-A31E-3EB02CCF950E}" type="pres">
      <dgm:prSet presAssocID="{2509C95C-A53B-4E8A-8169-9215555E4BC0}" presName="parTxOnlySpace" presStyleCnt="0"/>
      <dgm:spPr/>
    </dgm:pt>
    <dgm:pt modelId="{43E9C52E-C2DD-4F34-827A-10254103989A}" type="pres">
      <dgm:prSet presAssocID="{48588D85-012F-4C50-A7DC-D927461E7C8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960C72E-C1B2-40A9-BF70-FCAA76E167A9}" type="pres">
      <dgm:prSet presAssocID="{21C81253-612D-45E6-AD08-BC55C3226288}" presName="parTxOnlySpace" presStyleCnt="0"/>
      <dgm:spPr/>
    </dgm:pt>
    <dgm:pt modelId="{BBD9E7DF-1850-419D-B0CA-27EBAD951398}" type="pres">
      <dgm:prSet presAssocID="{605249DA-EC6F-48E8-9FE7-656297EB9B57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73D8009-B52E-4668-94A9-53B5694E2C8B}" type="presOf" srcId="{C76DB67C-D986-40BA-BD88-5C8384FE0CD8}" destId="{F7DE9086-70BC-4D3C-B71C-332F4F32B1A1}" srcOrd="0" destOrd="0" presId="urn:microsoft.com/office/officeart/2005/8/layout/chevron1"/>
    <dgm:cxn modelId="{0FF3EF17-E9FC-4D88-A829-A8A9B152B330}" type="presOf" srcId="{FCD827F8-3ED0-4ABD-8300-A3596777F21E}" destId="{1A7569B7-AFD1-4C2F-910F-3DC6D4D1DB86}" srcOrd="0" destOrd="0" presId="urn:microsoft.com/office/officeart/2005/8/layout/chevron1"/>
    <dgm:cxn modelId="{7D164727-4A88-4B17-9612-067AABE93E0B}" type="presOf" srcId="{B84F146B-4A68-4BAC-91F1-BA6D31F5F9AE}" destId="{2C27817F-F88C-4203-8DEE-EA70B82C2572}" srcOrd="0" destOrd="0" presId="urn:microsoft.com/office/officeart/2005/8/layout/chevron1"/>
    <dgm:cxn modelId="{F4B2542E-9508-4096-A747-9CAC56B06571}" type="presOf" srcId="{48588D85-012F-4C50-A7DC-D927461E7C86}" destId="{43E9C52E-C2DD-4F34-827A-10254103989A}" srcOrd="0" destOrd="0" presId="urn:microsoft.com/office/officeart/2005/8/layout/chevron1"/>
    <dgm:cxn modelId="{06770430-21EA-4A17-A9DA-6924E557FB43}" type="presOf" srcId="{605249DA-EC6F-48E8-9FE7-656297EB9B57}" destId="{BBD9E7DF-1850-419D-B0CA-27EBAD951398}" srcOrd="0" destOrd="0" presId="urn:microsoft.com/office/officeart/2005/8/layout/chevron1"/>
    <dgm:cxn modelId="{1125743F-AFA4-4E1A-9505-48667AA1C10E}" srcId="{C76DB67C-D986-40BA-BD88-5C8384FE0CD8}" destId="{B84F146B-4A68-4BAC-91F1-BA6D31F5F9AE}" srcOrd="1" destOrd="0" parTransId="{5C210ADB-E4F9-4420-9923-001D97256C48}" sibTransId="{B8FB1D68-8893-4252-BB4E-F21D021E4988}"/>
    <dgm:cxn modelId="{E2050365-CA5A-4324-AF75-4864596F1209}" srcId="{C76DB67C-D986-40BA-BD88-5C8384FE0CD8}" destId="{0758F7F5-29E1-4DB0-828C-CAC0759B8EAD}" srcOrd="0" destOrd="0" parTransId="{07637A09-505C-49D2-A520-66706E758E91}" sibTransId="{0448BC6D-D882-443A-9FCA-A17DF77AC4E4}"/>
    <dgm:cxn modelId="{77D6DC48-7948-42F2-88F9-CB19ED2A3D2B}" srcId="{C76DB67C-D986-40BA-BD88-5C8384FE0CD8}" destId="{605FE063-9348-41E6-94A7-DCEE5BBAFD48}" srcOrd="2" destOrd="0" parTransId="{C8EA9E0D-9575-46E8-B81D-26AF1C810A64}" sibTransId="{6D3F1D1A-C37A-47DF-A58D-6CE189D5C3BA}"/>
    <dgm:cxn modelId="{A92E8184-2229-497B-A30A-7993937147B0}" type="presOf" srcId="{0758F7F5-29E1-4DB0-828C-CAC0759B8EAD}" destId="{56B13924-3225-441F-B90F-F68049C6C90F}" srcOrd="0" destOrd="0" presId="urn:microsoft.com/office/officeart/2005/8/layout/chevron1"/>
    <dgm:cxn modelId="{E5DA6387-FFDA-40A3-BD78-CBDCA400E517}" srcId="{C76DB67C-D986-40BA-BD88-5C8384FE0CD8}" destId="{605249DA-EC6F-48E8-9FE7-656297EB9B57}" srcOrd="5" destOrd="0" parTransId="{DA8628F3-3180-450F-A58A-B3A2EB9301DB}" sibTransId="{798C6817-AA63-4C6F-83A5-D553E70D013C}"/>
    <dgm:cxn modelId="{BCB12FA0-15B0-46FB-A5C4-846D668965B6}" srcId="{C76DB67C-D986-40BA-BD88-5C8384FE0CD8}" destId="{FCD827F8-3ED0-4ABD-8300-A3596777F21E}" srcOrd="3" destOrd="0" parTransId="{FBFE2060-7AD8-43FB-B2FD-C9D086864A30}" sibTransId="{2509C95C-A53B-4E8A-8169-9215555E4BC0}"/>
    <dgm:cxn modelId="{4B54CED6-E6FF-43E3-BF25-DA00F98DDBE9}" type="presOf" srcId="{605FE063-9348-41E6-94A7-DCEE5BBAFD48}" destId="{CA978F4A-194F-458D-8EA7-7942349A5374}" srcOrd="0" destOrd="0" presId="urn:microsoft.com/office/officeart/2005/8/layout/chevron1"/>
    <dgm:cxn modelId="{42F54EDE-30DB-49C6-9617-AFAF280DA981}" srcId="{C76DB67C-D986-40BA-BD88-5C8384FE0CD8}" destId="{48588D85-012F-4C50-A7DC-D927461E7C86}" srcOrd="4" destOrd="0" parTransId="{31BB7C61-21DD-458A-972A-F82555220399}" sibTransId="{21C81253-612D-45E6-AD08-BC55C3226288}"/>
    <dgm:cxn modelId="{478BAEA1-F711-4572-805E-6E207144FE68}" type="presParOf" srcId="{F7DE9086-70BC-4D3C-B71C-332F4F32B1A1}" destId="{56B13924-3225-441F-B90F-F68049C6C90F}" srcOrd="0" destOrd="0" presId="urn:microsoft.com/office/officeart/2005/8/layout/chevron1"/>
    <dgm:cxn modelId="{656D34F6-E744-4854-B680-321509FEEAA5}" type="presParOf" srcId="{F7DE9086-70BC-4D3C-B71C-332F4F32B1A1}" destId="{BB86203E-1704-467E-B9A5-B26A201C8476}" srcOrd="1" destOrd="0" presId="urn:microsoft.com/office/officeart/2005/8/layout/chevron1"/>
    <dgm:cxn modelId="{8598AB43-4A5D-4FA5-BB1D-9F6FA5EDD152}" type="presParOf" srcId="{F7DE9086-70BC-4D3C-B71C-332F4F32B1A1}" destId="{2C27817F-F88C-4203-8DEE-EA70B82C2572}" srcOrd="2" destOrd="0" presId="urn:microsoft.com/office/officeart/2005/8/layout/chevron1"/>
    <dgm:cxn modelId="{AD601B6B-A2B5-43E7-8FDE-3E55D5B15F8E}" type="presParOf" srcId="{F7DE9086-70BC-4D3C-B71C-332F4F32B1A1}" destId="{728229E2-10DA-438C-8B20-C60B9FEA3DB5}" srcOrd="3" destOrd="0" presId="urn:microsoft.com/office/officeart/2005/8/layout/chevron1"/>
    <dgm:cxn modelId="{39401785-3B6F-46EE-BE26-DBFCFB068737}" type="presParOf" srcId="{F7DE9086-70BC-4D3C-B71C-332F4F32B1A1}" destId="{CA978F4A-194F-458D-8EA7-7942349A5374}" srcOrd="4" destOrd="0" presId="urn:microsoft.com/office/officeart/2005/8/layout/chevron1"/>
    <dgm:cxn modelId="{A2487569-6BCB-4B33-91F6-EADEEB41BBB1}" type="presParOf" srcId="{F7DE9086-70BC-4D3C-B71C-332F4F32B1A1}" destId="{D5B0DE44-8585-400D-BD4B-AD8FBBA2BB2E}" srcOrd="5" destOrd="0" presId="urn:microsoft.com/office/officeart/2005/8/layout/chevron1"/>
    <dgm:cxn modelId="{81146529-1657-4904-B3DC-793928C33EFD}" type="presParOf" srcId="{F7DE9086-70BC-4D3C-B71C-332F4F32B1A1}" destId="{1A7569B7-AFD1-4C2F-910F-3DC6D4D1DB86}" srcOrd="6" destOrd="0" presId="urn:microsoft.com/office/officeart/2005/8/layout/chevron1"/>
    <dgm:cxn modelId="{0E22D89A-A845-4646-9F52-C2018F40DFBF}" type="presParOf" srcId="{F7DE9086-70BC-4D3C-B71C-332F4F32B1A1}" destId="{4977505E-1429-4F43-A31E-3EB02CCF950E}" srcOrd="7" destOrd="0" presId="urn:microsoft.com/office/officeart/2005/8/layout/chevron1"/>
    <dgm:cxn modelId="{FFC6C2D1-322F-4223-B0A8-6919A20CABDB}" type="presParOf" srcId="{F7DE9086-70BC-4D3C-B71C-332F4F32B1A1}" destId="{43E9C52E-C2DD-4F34-827A-10254103989A}" srcOrd="8" destOrd="0" presId="urn:microsoft.com/office/officeart/2005/8/layout/chevron1"/>
    <dgm:cxn modelId="{8DB7F69F-C97F-42D6-93B9-E9217E6D1401}" type="presParOf" srcId="{F7DE9086-70BC-4D3C-B71C-332F4F32B1A1}" destId="{0960C72E-C1B2-40A9-BF70-FCAA76E167A9}" srcOrd="9" destOrd="0" presId="urn:microsoft.com/office/officeart/2005/8/layout/chevron1"/>
    <dgm:cxn modelId="{D6DBC70E-CDD6-4692-B7EE-423373ADE2F9}" type="presParOf" srcId="{F7DE9086-70BC-4D3C-B71C-332F4F32B1A1}" destId="{BBD9E7DF-1850-419D-B0CA-27EBAD951398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13924-3225-441F-B90F-F68049C6C90F}">
      <dsp:nvSpPr>
        <dsp:cNvPr id="0" name=""/>
        <dsp:cNvSpPr/>
      </dsp:nvSpPr>
      <dsp:spPr>
        <a:xfrm>
          <a:off x="5160" y="349797"/>
          <a:ext cx="1919659" cy="76786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Appel à projets</a:t>
          </a:r>
        </a:p>
      </dsp:txBody>
      <dsp:txXfrm>
        <a:off x="389092" y="349797"/>
        <a:ext cx="1151796" cy="767863"/>
      </dsp:txXfrm>
    </dsp:sp>
    <dsp:sp modelId="{2C27817F-F88C-4203-8DEE-EA70B82C2572}">
      <dsp:nvSpPr>
        <dsp:cNvPr id="0" name=""/>
        <dsp:cNvSpPr/>
      </dsp:nvSpPr>
      <dsp:spPr>
        <a:xfrm>
          <a:off x="1732853" y="349797"/>
          <a:ext cx="1919659" cy="76786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Réception du dossier</a:t>
          </a:r>
        </a:p>
      </dsp:txBody>
      <dsp:txXfrm>
        <a:off x="2116785" y="349797"/>
        <a:ext cx="1151796" cy="767863"/>
      </dsp:txXfrm>
    </dsp:sp>
    <dsp:sp modelId="{CA978F4A-194F-458D-8EA7-7942349A5374}">
      <dsp:nvSpPr>
        <dsp:cNvPr id="0" name=""/>
        <dsp:cNvSpPr/>
      </dsp:nvSpPr>
      <dsp:spPr>
        <a:xfrm>
          <a:off x="3460546" y="349797"/>
          <a:ext cx="1919659" cy="76786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Présélection</a:t>
          </a:r>
        </a:p>
      </dsp:txBody>
      <dsp:txXfrm>
        <a:off x="3844478" y="349797"/>
        <a:ext cx="1151796" cy="767863"/>
      </dsp:txXfrm>
    </dsp:sp>
    <dsp:sp modelId="{1A7569B7-AFD1-4C2F-910F-3DC6D4D1DB86}">
      <dsp:nvSpPr>
        <dsp:cNvPr id="0" name=""/>
        <dsp:cNvSpPr/>
      </dsp:nvSpPr>
      <dsp:spPr>
        <a:xfrm>
          <a:off x="5188240" y="349797"/>
          <a:ext cx="1919659" cy="76786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Instruction</a:t>
          </a:r>
        </a:p>
      </dsp:txBody>
      <dsp:txXfrm>
        <a:off x="5572172" y="349797"/>
        <a:ext cx="1151796" cy="767863"/>
      </dsp:txXfrm>
    </dsp:sp>
    <dsp:sp modelId="{43E9C52E-C2DD-4F34-827A-10254103989A}">
      <dsp:nvSpPr>
        <dsp:cNvPr id="0" name=""/>
        <dsp:cNvSpPr/>
      </dsp:nvSpPr>
      <dsp:spPr>
        <a:xfrm>
          <a:off x="6915933" y="349797"/>
          <a:ext cx="1919659" cy="76786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Décision</a:t>
          </a:r>
        </a:p>
      </dsp:txBody>
      <dsp:txXfrm>
        <a:off x="7299865" y="349797"/>
        <a:ext cx="1151796" cy="767863"/>
      </dsp:txXfrm>
    </dsp:sp>
    <dsp:sp modelId="{BBD9E7DF-1850-419D-B0CA-27EBAD951398}">
      <dsp:nvSpPr>
        <dsp:cNvPr id="0" name=""/>
        <dsp:cNvSpPr/>
      </dsp:nvSpPr>
      <dsp:spPr>
        <a:xfrm>
          <a:off x="8643626" y="349797"/>
          <a:ext cx="1919659" cy="76786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Suivi et valorisation</a:t>
          </a:r>
        </a:p>
      </dsp:txBody>
      <dsp:txXfrm>
        <a:off x="9027558" y="349797"/>
        <a:ext cx="1151796" cy="767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466986A-9A92-486D-9E62-636090960F48}" type="datetimeFigureOut">
              <a:rPr lang="fr-FR"/>
              <a:pPr>
                <a:defRPr/>
              </a:pPr>
              <a:t>17/11/2023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78375"/>
            <a:ext cx="5437187" cy="3906838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469E772-309F-4D04-B16B-A5826863A0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140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543050" indent="-219075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982788" indent="-219075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439988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897188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354388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11588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2FC115-8362-401C-BEC7-E2CA70C8F39A}" type="slidenum">
              <a:rPr lang="fr-FR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38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69E772-309F-4D04-B16B-A5826863A0DE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83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3388"/>
            <a:ext cx="89677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0" y="4243388"/>
            <a:ext cx="3076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590800"/>
            <a:ext cx="8967788" cy="16589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9112250" y="2590800"/>
            <a:ext cx="3076575" cy="16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56EB-CC8C-4298-B3A1-C7E23C5EB08E}" type="datetime1">
              <a:rPr lang="en-US"/>
              <a:pPr>
                <a:defRPr/>
              </a:pPr>
              <a:t>11/17/2023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125" y="2749550"/>
            <a:ext cx="1171575" cy="1357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CBF71-C829-4548-8380-811679C5A93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12EEF-7F53-431C-BE1B-DE8B0C4D9AEA}" type="datetime1">
              <a:rPr lang="en-US"/>
              <a:pPr>
                <a:defRPr/>
              </a:pPr>
              <a:t>11/17/2023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913" y="47117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0E51E-8409-41CD-BD49-B7C8001E559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6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2EBC6-0FAE-43AB-8754-2122E6CA3FB3}" type="datetime1">
              <a:rPr lang="en-US"/>
              <a:pPr>
                <a:defRPr/>
              </a:pPr>
              <a:t>11/17/2023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913" y="47117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E66B6-55ED-4BE6-B53B-DE72F4F17AB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93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15"/>
          <p:cNvSpPr txBox="1"/>
          <p:nvPr/>
        </p:nvSpPr>
        <p:spPr>
          <a:xfrm>
            <a:off x="584200" y="7477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7200" dirty="0">
                <a:effectLst/>
              </a:rPr>
              <a:t>“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9663113" y="30337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72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65B8E-428E-458F-868A-907550EB1313}" type="datetime1">
              <a:rPr lang="en-US"/>
              <a:pPr>
                <a:defRPr/>
              </a:pPr>
              <a:t>11/17/2023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9913" y="4710113"/>
            <a:ext cx="1154112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25A4E-A31F-4D7A-9058-0358243B39E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3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3E267-4593-4303-82C9-4E36663A1E9A}" type="datetime1">
              <a:rPr lang="en-US"/>
              <a:pPr>
                <a:defRPr/>
              </a:pPr>
              <a:t>11/17/2023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913" y="4710113"/>
            <a:ext cx="1154112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E63DB-E07E-4DCA-B969-78D06F67638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8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E2EE4-A596-4958-A915-EB7CF6E3EEA3}" type="datetime1">
              <a:rPr lang="en-US"/>
              <a:pPr>
                <a:defRPr/>
              </a:pPr>
              <a:t>11/17/2023</a:t>
            </a:fld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88E21-EDAA-4D4D-973E-F2B1B14EEE0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73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9424B-7DBD-4727-B893-9242864A6C87}" type="datetime1">
              <a:rPr lang="en-US"/>
              <a:pPr>
                <a:defRPr/>
              </a:pPr>
              <a:t>11/17/2023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2EF4-153D-44E3-AB24-E7E7815AA23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3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C801-F5A8-4C04-B5C8-C3B3A9398DAC}" type="datetime1">
              <a:rPr lang="en-US"/>
              <a:pPr>
                <a:defRPr/>
              </a:pPr>
              <a:t>11/17/2023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A585C-3F7E-4C86-8DCC-A6AACBE5F40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15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8116094" y="1869281"/>
            <a:ext cx="5106988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 rot="5400000">
            <a:off x="9867900" y="53721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200" y="59356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C393A-9CB3-4597-B2A5-9FDAA7C6E57E}" type="datetime1">
              <a:rPr lang="en-US"/>
              <a:pPr>
                <a:defRPr/>
              </a:pPr>
              <a:t>11/17/2023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038" y="5935663"/>
            <a:ext cx="6126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8088" y="5399088"/>
            <a:ext cx="1154112" cy="1090612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1345E04A-E0F7-4D98-A07D-2FE07DF2100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3E7F3-E8E5-40FE-AAD3-7A52A5D4ED2B}" type="datetime1">
              <a:rPr lang="en-US"/>
              <a:pPr>
                <a:defRPr/>
              </a:pPr>
              <a:t>11/17/2023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6CB4-3F10-4DDB-BE34-70A6631688D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6225"/>
            <a:ext cx="104378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4087813"/>
            <a:ext cx="16033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7257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10585450" y="27257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BA9C-76B4-4F1A-8150-E4BE9959D96F}" type="datetime1">
              <a:rPr lang="en-US"/>
              <a:pPr>
                <a:defRPr/>
              </a:pPr>
              <a:t>11/17/2023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913" y="28702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E36D-40E5-451E-AA7E-6FAA2EB6D4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4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875F6-C6E1-4746-AD5D-04CF60A210BF}" type="datetime1">
              <a:rPr lang="en-US"/>
              <a:pPr>
                <a:defRPr/>
              </a:pPr>
              <a:t>11/17/2023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27E7A-7DA4-45CD-8246-B00B01C4CAC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9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A081A-F45E-4162-8F94-0F3F1EB26FD2}" type="datetime1">
              <a:rPr lang="en-US"/>
              <a:pPr>
                <a:defRPr/>
              </a:pPr>
              <a:t>11/17/2023</a:t>
            </a:fld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6FBCA-08E3-4939-8246-459E2A2AB76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E7124-6751-4D06-B3FE-E8E7C3A719DD}" type="datetime1">
              <a:rPr lang="en-US"/>
              <a:pPr>
                <a:defRPr/>
              </a:pPr>
              <a:t>11/17/2023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6C22-CB23-4CF8-8749-49E2C0AC738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8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1826B-77D5-4F1C-ABAF-95625B322E67}" type="datetime1">
              <a:rPr lang="en-US"/>
              <a:pPr>
                <a:defRPr/>
              </a:pPr>
              <a:t>11/17/2023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1725-1210-48DF-B06D-C49EE1FDD1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2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9E9F-466D-4FA2-8845-99B33EEE176C}" type="datetime1">
              <a:rPr lang="en-US"/>
              <a:pPr>
                <a:defRPr/>
              </a:pPr>
              <a:t>11/17/2023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4324-F455-4D10-8883-BA2C7800674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2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1738-C769-469F-A8F3-46BA7BF0EFC9}" type="datetime1">
              <a:rPr lang="en-US"/>
              <a:pPr>
                <a:defRPr/>
              </a:pPr>
              <a:t>11/17/2023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351C0-5EF0-45AD-AA84-165EAF76C30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0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002060"/>
            </a:gs>
            <a:gs pos="0">
              <a:srgbClr val="FFC000"/>
            </a:gs>
            <a:gs pos="38689">
              <a:srgbClr val="A3435B"/>
            </a:gs>
            <a:gs pos="21000">
              <a:srgbClr val="FF5758"/>
            </a:gs>
            <a:gs pos="100000">
              <a:srgbClr val="28133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ashOverlay-FullResolv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752475"/>
            <a:ext cx="96139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2336800"/>
            <a:ext cx="96139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1738" y="5935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04043F-300E-45A7-9D44-0F183EFDFD8A}" type="datetime1">
              <a:rPr lang="en-US"/>
              <a:pPr>
                <a:defRPr/>
              </a:pPr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38" y="5935663"/>
            <a:ext cx="687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913" y="752475"/>
            <a:ext cx="1154112" cy="1092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C9669C-047C-4BB8-A3D9-9E3A3881060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28" r:id="rId1"/>
    <p:sldLayoutId id="2147484929" r:id="rId2"/>
    <p:sldLayoutId id="2147484930" r:id="rId3"/>
    <p:sldLayoutId id="2147484931" r:id="rId4"/>
    <p:sldLayoutId id="2147484932" r:id="rId5"/>
    <p:sldLayoutId id="2147484933" r:id="rId6"/>
    <p:sldLayoutId id="2147484934" r:id="rId7"/>
    <p:sldLayoutId id="2147484935" r:id="rId8"/>
    <p:sldLayoutId id="2147484936" r:id="rId9"/>
    <p:sldLayoutId id="2147484937" r:id="rId10"/>
    <p:sldLayoutId id="2147484938" r:id="rId11"/>
    <p:sldLayoutId id="2147484939" r:id="rId12"/>
    <p:sldLayoutId id="2147484940" r:id="rId13"/>
    <p:sldLayoutId id="2147484941" r:id="rId14"/>
    <p:sldLayoutId id="2147484942" r:id="rId15"/>
    <p:sldLayoutId id="2147484943" r:id="rId16"/>
    <p:sldLayoutId id="2147484944" r:id="rId17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slide" Target="slide9.xml"/><Relationship Id="rId26" Type="http://schemas.openxmlformats.org/officeDocument/2006/relationships/image" Target="../media/image11.png"/><Relationship Id="rId3" Type="http://schemas.openxmlformats.org/officeDocument/2006/relationships/diagramData" Target="../diagrams/data1.xml"/><Relationship Id="rId21" Type="http://schemas.openxmlformats.org/officeDocument/2006/relationships/audio" Target="../media/audio1.wav"/><Relationship Id="rId7" Type="http://schemas.microsoft.com/office/2007/relationships/diagramDrawing" Target="../diagrams/drawing1.xml"/><Relationship Id="rId12" Type="http://schemas.openxmlformats.org/officeDocument/2006/relationships/image" Target="../media/image27.png"/><Relationship Id="rId17" Type="http://schemas.openxmlformats.org/officeDocument/2006/relationships/slide" Target="slide6.xml"/><Relationship Id="rId25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slide" Target="slide5.xml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6.gif"/><Relationship Id="rId24" Type="http://schemas.openxmlformats.org/officeDocument/2006/relationships/hyperlink" Target="mailto:6300000.lfiori@ffhandball.net" TargetMode="External"/><Relationship Id="rId5" Type="http://schemas.openxmlformats.org/officeDocument/2006/relationships/diagramQuickStyle" Target="../diagrams/quickStyle1.xml"/><Relationship Id="rId15" Type="http://schemas.openxmlformats.org/officeDocument/2006/relationships/slide" Target="slide4.xml"/><Relationship Id="rId23" Type="http://schemas.openxmlformats.org/officeDocument/2006/relationships/image" Target="../media/image8.png"/><Relationship Id="rId10" Type="http://schemas.openxmlformats.org/officeDocument/2006/relationships/image" Target="../media/image25.png"/><Relationship Id="rId19" Type="http://schemas.openxmlformats.org/officeDocument/2006/relationships/slide" Target="slide3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png"/><Relationship Id="rId14" Type="http://schemas.openxmlformats.org/officeDocument/2006/relationships/slide" Target="slide10.xml"/><Relationship Id="rId2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../media/audio1.wav"/><Relationship Id="rId18" Type="http://schemas.openxmlformats.org/officeDocument/2006/relationships/image" Target="../media/image11.png"/><Relationship Id="rId3" Type="http://schemas.openxmlformats.org/officeDocument/2006/relationships/slide" Target="slide3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17" Type="http://schemas.microsoft.com/office/2007/relationships/hdphoto" Target="../media/hdphoto3.wdp"/><Relationship Id="rId2" Type="http://schemas.openxmlformats.org/officeDocument/2006/relationships/slide" Target="slide10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microsoft.com/office/2007/relationships/hdphoto" Target="../media/hdphoto2.wdp"/><Relationship Id="rId5" Type="http://schemas.openxmlformats.org/officeDocument/2006/relationships/slide" Target="slide5.xml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slide" Target="slide4.xml"/><Relationship Id="rId9" Type="http://schemas.microsoft.com/office/2007/relationships/hdphoto" Target="../media/hdphoto1.wdp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1.png"/><Relationship Id="rId5" Type="http://schemas.openxmlformats.org/officeDocument/2006/relationships/slide" Target="slide5.xml"/><Relationship Id="rId10" Type="http://schemas.openxmlformats.org/officeDocument/2006/relationships/image" Target="../media/image10.png"/><Relationship Id="rId4" Type="http://schemas.openxmlformats.org/officeDocument/2006/relationships/slide" Target="slide4.xml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slide" Target="slide5.xml"/><Relationship Id="rId12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audio" Target="../media/audio1.wav"/><Relationship Id="rId5" Type="http://schemas.openxmlformats.org/officeDocument/2006/relationships/slide" Target="slide3.xml"/><Relationship Id="rId15" Type="http://schemas.openxmlformats.org/officeDocument/2006/relationships/image" Target="../media/image11.png"/><Relationship Id="rId10" Type="http://schemas.openxmlformats.org/officeDocument/2006/relationships/slide" Target="slide2.xml"/><Relationship Id="rId4" Type="http://schemas.openxmlformats.org/officeDocument/2006/relationships/slide" Target="slide10.xml"/><Relationship Id="rId9" Type="http://schemas.openxmlformats.org/officeDocument/2006/relationships/slide" Target="slide9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audio" Target="../media/audio1.wav"/><Relationship Id="rId5" Type="http://schemas.openxmlformats.org/officeDocument/2006/relationships/slide" Target="slide3.xml"/><Relationship Id="rId10" Type="http://schemas.openxmlformats.org/officeDocument/2006/relationships/slide" Target="slide2.xml"/><Relationship Id="rId4" Type="http://schemas.openxmlformats.org/officeDocument/2006/relationships/slide" Target="slide10.xml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0.xml"/><Relationship Id="rId7" Type="http://schemas.openxmlformats.org/officeDocument/2006/relationships/slide" Target="slide9.xml"/><Relationship Id="rId12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0.png"/><Relationship Id="rId5" Type="http://schemas.openxmlformats.org/officeDocument/2006/relationships/slide" Target="slide4.xml"/><Relationship Id="rId10" Type="http://schemas.microsoft.com/office/2007/relationships/hdphoto" Target="../media/hdphoto3.wdp"/><Relationship Id="rId4" Type="http://schemas.openxmlformats.org/officeDocument/2006/relationships/slide" Target="slide3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0.xml"/><Relationship Id="rId7" Type="http://schemas.openxmlformats.org/officeDocument/2006/relationships/slide" Target="slide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1.png"/><Relationship Id="rId5" Type="http://schemas.openxmlformats.org/officeDocument/2006/relationships/slide" Target="slide4.xml"/><Relationship Id="rId10" Type="http://schemas.openxmlformats.org/officeDocument/2006/relationships/image" Target="../media/image10.png"/><Relationship Id="rId4" Type="http://schemas.openxmlformats.org/officeDocument/2006/relationships/slide" Target="slide3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slide" Target="slide4.xml"/><Relationship Id="rId12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2.xml"/><Relationship Id="rId5" Type="http://schemas.openxmlformats.org/officeDocument/2006/relationships/slide" Target="slide10.xml"/><Relationship Id="rId10" Type="http://schemas.openxmlformats.org/officeDocument/2006/relationships/slide" Target="slide9.xml"/><Relationship Id="rId4" Type="http://schemas.openxmlformats.org/officeDocument/2006/relationships/image" Target="../media/image19.png"/><Relationship Id="rId9" Type="http://schemas.openxmlformats.org/officeDocument/2006/relationships/slide" Target="slide6.xml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audio" Target="../media/audio1.wav"/><Relationship Id="rId5" Type="http://schemas.openxmlformats.org/officeDocument/2006/relationships/slide" Target="slide3.xml"/><Relationship Id="rId10" Type="http://schemas.openxmlformats.org/officeDocument/2006/relationships/slide" Target="slide2.xml"/><Relationship Id="rId4" Type="http://schemas.openxmlformats.org/officeDocument/2006/relationships/slide" Target="slide10.xml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67300"/>
            <a:ext cx="12192000" cy="1790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048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7639" r="20544" b="35834"/>
          <a:stretch>
            <a:fillRect/>
          </a:stretch>
        </p:blipFill>
        <p:spPr bwMode="auto">
          <a:xfrm>
            <a:off x="4602751" y="5597162"/>
            <a:ext cx="27368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itre 1"/>
          <p:cNvSpPr txBox="1">
            <a:spLocks/>
          </p:cNvSpPr>
          <p:nvPr/>
        </p:nvSpPr>
        <p:spPr bwMode="auto">
          <a:xfrm>
            <a:off x="0" y="1448485"/>
            <a:ext cx="12192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4800" dirty="0"/>
              <a:t>Appel à Projet </a:t>
            </a:r>
            <a:r>
              <a:rPr lang="fr-FR" altLang="fr-FR" sz="4800" dirty="0" err="1"/>
              <a:t>Hand’Fauteuil</a:t>
            </a:r>
            <a:r>
              <a:rPr lang="fr-FR" altLang="fr-FR" sz="4800" dirty="0"/>
              <a:t>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4800" dirty="0"/>
              <a:t>Région Sud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4800" dirty="0"/>
              <a:t>2024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13" y="5656558"/>
            <a:ext cx="1501805" cy="8124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19805" y="5597162"/>
            <a:ext cx="1996052" cy="8905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42" y="5602650"/>
            <a:ext cx="1121495" cy="72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65" y="2639362"/>
            <a:ext cx="2646330" cy="264633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2" y="2827190"/>
            <a:ext cx="2362200" cy="23622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42" y="218292"/>
            <a:ext cx="1080924" cy="1080000"/>
          </a:xfrm>
          <a:prstGeom prst="rect">
            <a:avLst/>
          </a:prstGeom>
        </p:spPr>
      </p:pic>
      <p:pic>
        <p:nvPicPr>
          <p:cNvPr id="21" name="Image 3"/>
          <p:cNvPicPr>
            <a:picLocks noChangeAspect="1"/>
          </p:cNvPicPr>
          <p:nvPr/>
        </p:nvPicPr>
        <p:blipFill>
          <a:blip r:embed="rId10"/>
          <a:srcRect/>
          <a:stretch/>
        </p:blipFill>
        <p:spPr bwMode="auto">
          <a:xfrm>
            <a:off x="338522" y="218292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99F7FA7-224B-BCC4-F394-13ECE226F1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906" y="5235926"/>
            <a:ext cx="1154487" cy="14823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rc 44"/>
          <p:cNvSpPr/>
          <p:nvPr/>
        </p:nvSpPr>
        <p:spPr>
          <a:xfrm rot="14314507">
            <a:off x="1410554" y="3368293"/>
            <a:ext cx="2247644" cy="1959785"/>
          </a:xfrm>
          <a:prstGeom prst="arc">
            <a:avLst>
              <a:gd name="adj1" fmla="val 15793072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Arc 43"/>
          <p:cNvSpPr/>
          <p:nvPr/>
        </p:nvSpPr>
        <p:spPr>
          <a:xfrm rot="14314507">
            <a:off x="1837836" y="3123813"/>
            <a:ext cx="1362118" cy="1959785"/>
          </a:xfrm>
          <a:prstGeom prst="arc">
            <a:avLst>
              <a:gd name="adj1" fmla="val 15418331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Arc 41"/>
          <p:cNvSpPr/>
          <p:nvPr/>
        </p:nvSpPr>
        <p:spPr>
          <a:xfrm rot="14314507">
            <a:off x="8314920" y="3407916"/>
            <a:ext cx="2247644" cy="1959785"/>
          </a:xfrm>
          <a:prstGeom prst="arc">
            <a:avLst>
              <a:gd name="adj1" fmla="val 15793072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Arc 40"/>
          <p:cNvSpPr/>
          <p:nvPr/>
        </p:nvSpPr>
        <p:spPr>
          <a:xfrm rot="14314507">
            <a:off x="8820075" y="3298278"/>
            <a:ext cx="1362118" cy="1959785"/>
          </a:xfrm>
          <a:prstGeom prst="arc">
            <a:avLst>
              <a:gd name="adj1" fmla="val 15418331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Arc 38"/>
          <p:cNvSpPr/>
          <p:nvPr/>
        </p:nvSpPr>
        <p:spPr>
          <a:xfrm rot="14314507">
            <a:off x="3468401" y="3106038"/>
            <a:ext cx="1362118" cy="1959785"/>
          </a:xfrm>
          <a:prstGeom prst="arc">
            <a:avLst>
              <a:gd name="adj1" fmla="val 15418331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Arc 37"/>
          <p:cNvSpPr/>
          <p:nvPr/>
        </p:nvSpPr>
        <p:spPr>
          <a:xfrm rot="14314507">
            <a:off x="3041119" y="3350518"/>
            <a:ext cx="2247644" cy="1959785"/>
          </a:xfrm>
          <a:prstGeom prst="arc">
            <a:avLst>
              <a:gd name="adj1" fmla="val 15793072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742386489"/>
              </p:ext>
            </p:extLst>
          </p:nvPr>
        </p:nvGraphicFramePr>
        <p:xfrm>
          <a:off x="899960" y="3222869"/>
          <a:ext cx="10568446" cy="1467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86" y="2382035"/>
            <a:ext cx="1206109" cy="10211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7E559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79" y="2622737"/>
            <a:ext cx="1129880" cy="7753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7E559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95" y="2478356"/>
            <a:ext cx="1042339" cy="9539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E559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629">
            <a:off x="6000625" y="2363374"/>
            <a:ext cx="1437862" cy="101549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7E559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921" y="2124520"/>
            <a:ext cx="1680045" cy="168004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7E559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573" y="2239912"/>
            <a:ext cx="1572930" cy="1572930"/>
          </a:xfrm>
          <a:prstGeom prst="rect">
            <a:avLst/>
          </a:prstGeom>
        </p:spPr>
      </p:pic>
      <p:sp>
        <p:nvSpPr>
          <p:cNvPr id="40" name="Titre 1"/>
          <p:cNvSpPr txBox="1">
            <a:spLocks/>
          </p:cNvSpPr>
          <p:nvPr/>
        </p:nvSpPr>
        <p:spPr bwMode="auto">
          <a:xfrm>
            <a:off x="2893579" y="5050805"/>
            <a:ext cx="1263752" cy="52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/>
              <a:t>Avant le 15 janvier 2024</a:t>
            </a:r>
          </a:p>
        </p:txBody>
      </p:sp>
      <p:sp>
        <p:nvSpPr>
          <p:cNvPr id="43" name="Titre 1"/>
          <p:cNvSpPr txBox="1">
            <a:spLocks/>
          </p:cNvSpPr>
          <p:nvPr/>
        </p:nvSpPr>
        <p:spPr bwMode="auto">
          <a:xfrm>
            <a:off x="8100427" y="5056594"/>
            <a:ext cx="1263752" cy="52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/>
              <a:t>Avant le 30 janvier 2024</a:t>
            </a:r>
          </a:p>
        </p:txBody>
      </p:sp>
      <p:sp>
        <p:nvSpPr>
          <p:cNvPr id="46" name="Titre 1"/>
          <p:cNvSpPr txBox="1">
            <a:spLocks/>
          </p:cNvSpPr>
          <p:nvPr/>
        </p:nvSpPr>
        <p:spPr bwMode="auto">
          <a:xfrm>
            <a:off x="1232394" y="5050805"/>
            <a:ext cx="1263752" cy="52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/>
              <a:t>Dossier à télécharger ICI</a:t>
            </a:r>
          </a:p>
        </p:txBody>
      </p:sp>
      <p:cxnSp>
        <p:nvCxnSpPr>
          <p:cNvPr id="47" name="Connecteur droit 46"/>
          <p:cNvCxnSpPr/>
          <p:nvPr/>
        </p:nvCxnSpPr>
        <p:spPr>
          <a:xfrm>
            <a:off x="3094074" y="1049294"/>
            <a:ext cx="585294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4894084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593973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8281283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9968597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rganigramme : Alternative 51">
            <a:hlinkClick r:id="rId14" action="ppaction://hlinksldjump"/>
          </p:cNvPr>
          <p:cNvSpPr/>
          <p:nvPr/>
        </p:nvSpPr>
        <p:spPr>
          <a:xfrm>
            <a:off x="10442909" y="401520"/>
            <a:ext cx="1296000" cy="1260000"/>
          </a:xfrm>
          <a:prstGeom prst="flowChartAlternateProcess">
            <a:avLst/>
          </a:prstGeom>
          <a:solidFill>
            <a:srgbClr val="7E559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COMMENT REPONDRE ?</a:t>
            </a:r>
          </a:p>
        </p:txBody>
      </p:sp>
      <p:sp>
        <p:nvSpPr>
          <p:cNvPr id="54" name="Organigramme : Alternative 53">
            <a:hlinkClick r:id="rId15" action="ppaction://hlinksldjump"/>
          </p:cNvPr>
          <p:cNvSpPr/>
          <p:nvPr/>
        </p:nvSpPr>
        <p:spPr>
          <a:xfrm>
            <a:off x="3676082" y="401520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OBJECTIFS</a:t>
            </a:r>
          </a:p>
        </p:txBody>
      </p:sp>
      <p:sp>
        <p:nvSpPr>
          <p:cNvPr id="55" name="Organigramme : Alternative 54">
            <a:hlinkClick r:id="rId16" action="ppaction://hlinksldjump"/>
          </p:cNvPr>
          <p:cNvSpPr/>
          <p:nvPr/>
        </p:nvSpPr>
        <p:spPr>
          <a:xfrm>
            <a:off x="5333973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QUI PEUT REPONDRE ?</a:t>
            </a:r>
          </a:p>
        </p:txBody>
      </p:sp>
      <p:sp>
        <p:nvSpPr>
          <p:cNvPr id="56" name="Organigramme : Alternative 55">
            <a:hlinkClick r:id="rId17" action="ppaction://hlinksldjump"/>
          </p:cNvPr>
          <p:cNvSpPr/>
          <p:nvPr/>
        </p:nvSpPr>
        <p:spPr>
          <a:xfrm>
            <a:off x="7032169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QUELS CRITERES ?</a:t>
            </a:r>
          </a:p>
        </p:txBody>
      </p:sp>
      <p:sp>
        <p:nvSpPr>
          <p:cNvPr id="57" name="Organigramme : Alternative 56">
            <a:hlinkClick r:id="rId18" action="ppaction://hlinksldjump"/>
          </p:cNvPr>
          <p:cNvSpPr/>
          <p:nvPr/>
        </p:nvSpPr>
        <p:spPr>
          <a:xfrm>
            <a:off x="8752138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QUELLES MODALITES D’AIDES ?</a:t>
            </a:r>
          </a:p>
        </p:txBody>
      </p:sp>
      <p:sp>
        <p:nvSpPr>
          <p:cNvPr id="58" name="Organigramme : Alternative 57">
            <a:hlinkClick r:id="rId19" action="ppaction://hlinksldjump"/>
          </p:cNvPr>
          <p:cNvSpPr/>
          <p:nvPr/>
        </p:nvSpPr>
        <p:spPr>
          <a:xfrm>
            <a:off x="2001251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CONTEXTE</a:t>
            </a:r>
          </a:p>
        </p:txBody>
      </p:sp>
      <p:sp>
        <p:nvSpPr>
          <p:cNvPr id="62" name="Bouton d'action : Accueil 61">
            <a:hlinkClick r:id="rId20" action="ppaction://hlinksldjump" highlightClick="1">
              <a:snd r:embed="rId21" name="arrow.wav"/>
            </a:hlinkClick>
          </p:cNvPr>
          <p:cNvSpPr/>
          <p:nvPr/>
        </p:nvSpPr>
        <p:spPr>
          <a:xfrm>
            <a:off x="11355572" y="6177516"/>
            <a:ext cx="510363" cy="552893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34" y="5263922"/>
            <a:ext cx="1645535" cy="1645535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5" y="5263922"/>
            <a:ext cx="1694908" cy="1694908"/>
          </a:xfrm>
          <a:prstGeom prst="rect">
            <a:avLst/>
          </a:prstGeom>
        </p:spPr>
      </p:pic>
      <p:sp>
        <p:nvSpPr>
          <p:cNvPr id="37" name="Titre 1"/>
          <p:cNvSpPr txBox="1">
            <a:spLocks/>
          </p:cNvSpPr>
          <p:nvPr/>
        </p:nvSpPr>
        <p:spPr bwMode="auto">
          <a:xfrm>
            <a:off x="1887093" y="6161909"/>
            <a:ext cx="7589873" cy="52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/>
              <a:t>Votre contact : Laetitia Fiori </a:t>
            </a:r>
            <a:r>
              <a:rPr lang="fr-FR" altLang="fr-FR" sz="1600" dirty="0">
                <a:hlinkClick r:id="rId24"/>
              </a:rPr>
              <a:t>6300000.lfiori@ffhandball.net</a:t>
            </a:r>
            <a:endParaRPr lang="fr-FR" altLang="fr-FR" sz="1600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1806714-3C5A-DA9C-0AB6-87A8EAE8A97B}"/>
              </a:ext>
            </a:extLst>
          </p:cNvPr>
          <p:cNvGrpSpPr/>
          <p:nvPr/>
        </p:nvGrpSpPr>
        <p:grpSpPr>
          <a:xfrm>
            <a:off x="175734" y="701387"/>
            <a:ext cx="1549405" cy="786575"/>
            <a:chOff x="297343" y="190839"/>
            <a:chExt cx="2279133" cy="115703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49A7FDC-1760-4B9D-3568-E77397B0A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552" y="218292"/>
              <a:ext cx="1080924" cy="1080000"/>
            </a:xfrm>
            <a:prstGeom prst="rect">
              <a:avLst/>
            </a:prstGeom>
          </p:spPr>
        </p:pic>
        <p:pic>
          <p:nvPicPr>
            <p:cNvPr id="6" name="Image 3">
              <a:extLst>
                <a:ext uri="{FF2B5EF4-FFF2-40B4-BE49-F238E27FC236}">
                  <a16:creationId xmlns:a16="http://schemas.microsoft.com/office/drawing/2014/main" id="{300B87AD-CF64-46BA-5504-F15404405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rcRect/>
            <a:stretch/>
          </p:blipFill>
          <p:spPr bwMode="auto">
            <a:xfrm>
              <a:off x="297343" y="190839"/>
              <a:ext cx="1157030" cy="115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906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/>
          <p:cNvSpPr/>
          <p:nvPr/>
        </p:nvSpPr>
        <p:spPr>
          <a:xfrm rot="13453706">
            <a:off x="5085614" y="3111448"/>
            <a:ext cx="2241473" cy="1763441"/>
          </a:xfrm>
          <a:prstGeom prst="arc">
            <a:avLst>
              <a:gd name="adj1" fmla="val 13502234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rc 19"/>
          <p:cNvSpPr/>
          <p:nvPr/>
        </p:nvSpPr>
        <p:spPr>
          <a:xfrm rot="13453706">
            <a:off x="5238014" y="3263848"/>
            <a:ext cx="2241473" cy="1763441"/>
          </a:xfrm>
          <a:prstGeom prst="arc">
            <a:avLst>
              <a:gd name="adj1" fmla="val 13502234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/>
          <p:cNvSpPr/>
          <p:nvPr/>
        </p:nvSpPr>
        <p:spPr>
          <a:xfrm rot="18508915">
            <a:off x="1290370" y="4155257"/>
            <a:ext cx="2272458" cy="1221391"/>
          </a:xfrm>
          <a:prstGeom prst="arc">
            <a:avLst>
              <a:gd name="adj1" fmla="val 13244246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c 15"/>
          <p:cNvSpPr/>
          <p:nvPr/>
        </p:nvSpPr>
        <p:spPr>
          <a:xfrm rot="18508915">
            <a:off x="1203282" y="4416514"/>
            <a:ext cx="2272458" cy="1221391"/>
          </a:xfrm>
          <a:prstGeom prst="arc">
            <a:avLst>
              <a:gd name="adj1" fmla="val 13244246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Arc 23"/>
          <p:cNvSpPr/>
          <p:nvPr/>
        </p:nvSpPr>
        <p:spPr>
          <a:xfrm>
            <a:off x="5964491" y="1237744"/>
            <a:ext cx="5138875" cy="1293472"/>
          </a:xfrm>
          <a:prstGeom prst="arc">
            <a:avLst>
              <a:gd name="adj1" fmla="val 16200000"/>
              <a:gd name="adj2" fmla="val 84021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Arc 24"/>
          <p:cNvSpPr/>
          <p:nvPr/>
        </p:nvSpPr>
        <p:spPr>
          <a:xfrm>
            <a:off x="5773106" y="1170405"/>
            <a:ext cx="5497402" cy="1076851"/>
          </a:xfrm>
          <a:prstGeom prst="arc">
            <a:avLst>
              <a:gd name="adj1" fmla="val 16200000"/>
              <a:gd name="adj2" fmla="val 80165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4883770" y="2617213"/>
            <a:ext cx="2680670" cy="1783396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APPEL A PROJET HAND’FAUTEUIL</a:t>
            </a:r>
          </a:p>
        </p:txBody>
      </p:sp>
      <p:sp>
        <p:nvSpPr>
          <p:cNvPr id="5" name="Organigramme : Alternative 4">
            <a:hlinkClick r:id="rId2" action="ppaction://hlinksldjump"/>
          </p:cNvPr>
          <p:cNvSpPr/>
          <p:nvPr/>
        </p:nvSpPr>
        <p:spPr>
          <a:xfrm>
            <a:off x="2344879" y="2752094"/>
            <a:ext cx="1764986" cy="1383669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Comment répondre ?</a:t>
            </a:r>
          </a:p>
        </p:txBody>
      </p:sp>
      <p:sp>
        <p:nvSpPr>
          <p:cNvPr id="11" name="Organigramme : Alternative 10">
            <a:hlinkClick r:id="rId3" action="ppaction://hlinksldjump"/>
          </p:cNvPr>
          <p:cNvSpPr/>
          <p:nvPr/>
        </p:nvSpPr>
        <p:spPr>
          <a:xfrm>
            <a:off x="3653405" y="1030024"/>
            <a:ext cx="1764986" cy="1383669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Contexte</a:t>
            </a:r>
          </a:p>
        </p:txBody>
      </p:sp>
      <p:sp>
        <p:nvSpPr>
          <p:cNvPr id="12" name="Organigramme : Alternative 11">
            <a:hlinkClick r:id="rId4" action="ppaction://hlinksldjump"/>
          </p:cNvPr>
          <p:cNvSpPr/>
          <p:nvPr/>
        </p:nvSpPr>
        <p:spPr>
          <a:xfrm>
            <a:off x="6758509" y="1030024"/>
            <a:ext cx="1764986" cy="1383669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Objectifs</a:t>
            </a:r>
          </a:p>
        </p:txBody>
      </p:sp>
      <p:sp>
        <p:nvSpPr>
          <p:cNvPr id="13" name="Organigramme : Alternative 12">
            <a:hlinkClick r:id="rId5" action="ppaction://hlinksldjump"/>
          </p:cNvPr>
          <p:cNvSpPr/>
          <p:nvPr/>
        </p:nvSpPr>
        <p:spPr>
          <a:xfrm>
            <a:off x="8223480" y="2755059"/>
            <a:ext cx="1764986" cy="1383669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Qui peut répondre ?</a:t>
            </a:r>
          </a:p>
        </p:txBody>
      </p:sp>
      <p:sp>
        <p:nvSpPr>
          <p:cNvPr id="14" name="Organigramme : Alternative 13">
            <a:hlinkClick r:id="rId6" action="ppaction://hlinksldjump"/>
          </p:cNvPr>
          <p:cNvSpPr/>
          <p:nvPr/>
        </p:nvSpPr>
        <p:spPr>
          <a:xfrm>
            <a:off x="6878912" y="4886598"/>
            <a:ext cx="1922095" cy="1383669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Quels critères ?</a:t>
            </a:r>
          </a:p>
        </p:txBody>
      </p:sp>
      <p:sp>
        <p:nvSpPr>
          <p:cNvPr id="15" name="Organigramme : Alternative 14">
            <a:hlinkClick r:id="rId7" action="ppaction://hlinksldjump"/>
          </p:cNvPr>
          <p:cNvSpPr/>
          <p:nvPr/>
        </p:nvSpPr>
        <p:spPr>
          <a:xfrm>
            <a:off x="3695830" y="4921437"/>
            <a:ext cx="1764986" cy="1383669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Quelles modalités d’aide ?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30" y="4012893"/>
            <a:ext cx="1527924" cy="216419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1" r="24561"/>
          <a:stretch/>
        </p:blipFill>
        <p:spPr>
          <a:xfrm>
            <a:off x="9296415" y="1264796"/>
            <a:ext cx="1457127" cy="1855318"/>
          </a:xfrm>
          <a:prstGeom prst="rect">
            <a:avLst/>
          </a:prstGeom>
        </p:spPr>
      </p:pic>
      <p:sp>
        <p:nvSpPr>
          <p:cNvPr id="3" name="Bouton d'action : Accueil 2">
            <a:hlinkClick r:id="rId12" action="ppaction://hlinksldjump" highlightClick="1">
              <a:snd r:embed="rId13" name="arrow.wav"/>
            </a:hlinkClick>
          </p:cNvPr>
          <p:cNvSpPr/>
          <p:nvPr/>
        </p:nvSpPr>
        <p:spPr>
          <a:xfrm>
            <a:off x="11355572" y="6177516"/>
            <a:ext cx="510363" cy="552893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/>
          <p:cNvSpPr txBox="1">
            <a:spLocks/>
          </p:cNvSpPr>
          <p:nvPr/>
        </p:nvSpPr>
        <p:spPr bwMode="auto">
          <a:xfrm>
            <a:off x="0" y="66269"/>
            <a:ext cx="12192000" cy="74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4000" dirty="0"/>
              <a:t>Composition du dossier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324955" y="1836004"/>
            <a:ext cx="2974004" cy="74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/>
              <a:t>Cliquez sur les boutons pour vous rendre directement sur les parties concernées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2922">
            <a:off x="3119658" y="1587589"/>
            <a:ext cx="930973" cy="930973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42" y="218292"/>
            <a:ext cx="1080924" cy="108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66" y="4400609"/>
            <a:ext cx="1468021" cy="1468021"/>
          </a:xfrm>
          <a:prstGeom prst="rect">
            <a:avLst/>
          </a:prstGeom>
        </p:spPr>
      </p:pic>
      <p:pic>
        <p:nvPicPr>
          <p:cNvPr id="6" name="Image 3">
            <a:extLst>
              <a:ext uri="{FF2B5EF4-FFF2-40B4-BE49-F238E27FC236}">
                <a16:creationId xmlns:a16="http://schemas.microsoft.com/office/drawing/2014/main" id="{AA4D8386-761B-1063-E453-DEB91146030C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 bwMode="auto">
          <a:xfrm>
            <a:off x="338522" y="218292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55 0.00115 C 0.30417 0.11898 0.3418 0.30949 0.31081 0.48379 C 0.1875 0.47384 0.08281 0.35185 0.03984 0.18564 C 0.1444 0.08217 0.27604 0.08842 0.37539 0.18564 C 0.33112 0.36203 0.22227 0.47384 0.1043 0.48379 C 0.07188 0.30115 0.11628 0.11458 0.20755 0.00115 Z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3094074" y="1049294"/>
            <a:ext cx="585294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894084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593973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8281283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9968597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rganigramme : Alternative 4">
            <a:hlinkClick r:id="rId2" action="ppaction://hlinksldjump"/>
          </p:cNvPr>
          <p:cNvSpPr/>
          <p:nvPr/>
        </p:nvSpPr>
        <p:spPr>
          <a:xfrm>
            <a:off x="10442909" y="401520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COMMENT REPONDRE ?</a:t>
            </a:r>
          </a:p>
        </p:txBody>
      </p:sp>
      <p:sp>
        <p:nvSpPr>
          <p:cNvPr id="11" name="Organigramme : Alternative 10">
            <a:hlinkClick r:id="rId3" action="ppaction://hlinksldjump"/>
          </p:cNvPr>
          <p:cNvSpPr/>
          <p:nvPr/>
        </p:nvSpPr>
        <p:spPr>
          <a:xfrm>
            <a:off x="2001251" y="419295"/>
            <a:ext cx="1296000" cy="1260000"/>
          </a:xfrm>
          <a:prstGeom prst="flowChartAlternateProcess">
            <a:avLst/>
          </a:prstGeom>
          <a:solidFill>
            <a:srgbClr val="7E559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CONTEXTE</a:t>
            </a:r>
          </a:p>
        </p:txBody>
      </p:sp>
      <p:sp>
        <p:nvSpPr>
          <p:cNvPr id="12" name="Organigramme : Alternative 11">
            <a:hlinkClick r:id="rId4" action="ppaction://hlinksldjump"/>
          </p:cNvPr>
          <p:cNvSpPr/>
          <p:nvPr/>
        </p:nvSpPr>
        <p:spPr>
          <a:xfrm>
            <a:off x="3676082" y="401520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OBJECTIFS</a:t>
            </a:r>
          </a:p>
        </p:txBody>
      </p:sp>
      <p:sp>
        <p:nvSpPr>
          <p:cNvPr id="13" name="Organigramme : Alternative 12">
            <a:hlinkClick r:id="rId5" action="ppaction://hlinksldjump"/>
          </p:cNvPr>
          <p:cNvSpPr/>
          <p:nvPr/>
        </p:nvSpPr>
        <p:spPr>
          <a:xfrm>
            <a:off x="5333973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QUI PEUT REPONDRE ?</a:t>
            </a:r>
          </a:p>
        </p:txBody>
      </p:sp>
      <p:sp>
        <p:nvSpPr>
          <p:cNvPr id="14" name="Organigramme : Alternative 13">
            <a:hlinkClick r:id="rId6" action="ppaction://hlinksldjump"/>
          </p:cNvPr>
          <p:cNvSpPr/>
          <p:nvPr/>
        </p:nvSpPr>
        <p:spPr>
          <a:xfrm>
            <a:off x="7032169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QUELS CRITERES ?</a:t>
            </a:r>
          </a:p>
        </p:txBody>
      </p:sp>
      <p:sp>
        <p:nvSpPr>
          <p:cNvPr id="15" name="Organigramme : Alternative 14">
            <a:hlinkClick r:id="rId7" action="ppaction://hlinksldjump"/>
          </p:cNvPr>
          <p:cNvSpPr/>
          <p:nvPr/>
        </p:nvSpPr>
        <p:spPr>
          <a:xfrm>
            <a:off x="8752138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QUELLES MODALITES D’AIDES ?</a:t>
            </a:r>
          </a:p>
        </p:txBody>
      </p:sp>
      <p:sp>
        <p:nvSpPr>
          <p:cNvPr id="20" name="Titre 1"/>
          <p:cNvSpPr txBox="1">
            <a:spLocks/>
          </p:cNvSpPr>
          <p:nvPr/>
        </p:nvSpPr>
        <p:spPr bwMode="auto">
          <a:xfrm>
            <a:off x="175734" y="1997368"/>
            <a:ext cx="8971239" cy="204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/>
              <a:t>Le développement du </a:t>
            </a:r>
            <a:r>
              <a:rPr lang="fr-FR" altLang="fr-FR" sz="1600" dirty="0" err="1"/>
              <a:t>Hand’Fauteuil</a:t>
            </a:r>
            <a:r>
              <a:rPr lang="fr-FR" altLang="fr-FR" sz="1600" dirty="0"/>
              <a:t> est l’un des axes du projet de la Ligue.</a:t>
            </a:r>
          </a:p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/>
              <a:t>En 2023, 5 clubs développent la pratique </a:t>
            </a:r>
            <a:r>
              <a:rPr lang="fr-FR" altLang="fr-FR" sz="1600" dirty="0" err="1"/>
              <a:t>Hand’Fauteuil</a:t>
            </a:r>
            <a:r>
              <a:rPr lang="fr-FR" altLang="fr-FR" sz="1600" dirty="0"/>
              <a:t> sur le Territoire Handball Région Sud :</a:t>
            </a:r>
          </a:p>
          <a:p>
            <a:pPr marL="538163" indent="-28575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600" dirty="0"/>
              <a:t>Handball des Collines (06),</a:t>
            </a:r>
          </a:p>
          <a:p>
            <a:pPr marL="538163" indent="-28575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600" dirty="0"/>
              <a:t>Handisport Antibes Méditerranée (06),</a:t>
            </a:r>
          </a:p>
          <a:p>
            <a:pPr marL="538163" indent="-28575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600" dirty="0"/>
              <a:t>Tous Ensemble </a:t>
            </a:r>
            <a:r>
              <a:rPr lang="fr-FR" altLang="fr-FR" sz="1600" dirty="0" err="1"/>
              <a:t>Sporting</a:t>
            </a:r>
            <a:r>
              <a:rPr lang="fr-FR" altLang="fr-FR" sz="1600" dirty="0"/>
              <a:t> Club (13),</a:t>
            </a:r>
          </a:p>
          <a:p>
            <a:pPr marL="538163" indent="-28575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600" dirty="0"/>
              <a:t>Pays d’Aubagne HB Agglomération (13),</a:t>
            </a:r>
          </a:p>
          <a:p>
            <a:pPr marL="538163" indent="-28575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600" dirty="0" err="1"/>
              <a:t>Mazan</a:t>
            </a:r>
            <a:r>
              <a:rPr lang="fr-FR" altLang="fr-FR" sz="1600" dirty="0"/>
              <a:t> Ventoux Comtat (84).</a:t>
            </a:r>
          </a:p>
        </p:txBody>
      </p:sp>
      <p:sp>
        <p:nvSpPr>
          <p:cNvPr id="21" name="Titre 1"/>
          <p:cNvSpPr txBox="1">
            <a:spLocks/>
          </p:cNvSpPr>
          <p:nvPr/>
        </p:nvSpPr>
        <p:spPr bwMode="auto">
          <a:xfrm>
            <a:off x="6885460" y="3191644"/>
            <a:ext cx="5128943" cy="152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/>
              <a:t>Ils organisent au moins un entraînement hebdomadaire et sont impliqués dans des actions de sensibilisation au handicap dans différents milieux (scolaire, universitaires, sociaux, sportif…).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706189" y="5102967"/>
            <a:ext cx="4416990" cy="87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/>
              <a:t>D’autres clubs de Handball proposent ou souhaitent proposer des actions ponctuelles de découverte de la pratique (Bollène, CS Marseille Provence, Pays de Grasse, Trets, La Seyne, Vence…) 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 bwMode="auto">
          <a:xfrm>
            <a:off x="6895287" y="5470285"/>
            <a:ext cx="5128943" cy="87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/>
              <a:t>Le </a:t>
            </a:r>
            <a:r>
              <a:rPr lang="fr-FR" altLang="fr-FR" sz="1600" dirty="0" err="1"/>
              <a:t>Hand’Fauteuil</a:t>
            </a:r>
            <a:r>
              <a:rPr lang="fr-FR" altLang="fr-FR" sz="1600" dirty="0"/>
              <a:t> est une pratique coûteuse en matériel (achat et entretien) et en frais de déplacement.</a:t>
            </a:r>
          </a:p>
        </p:txBody>
      </p:sp>
      <p:sp>
        <p:nvSpPr>
          <p:cNvPr id="26" name="Arc 25"/>
          <p:cNvSpPr/>
          <p:nvPr/>
        </p:nvSpPr>
        <p:spPr>
          <a:xfrm rot="20216736">
            <a:off x="4152019" y="4344391"/>
            <a:ext cx="3016061" cy="1505417"/>
          </a:xfrm>
          <a:prstGeom prst="arc">
            <a:avLst>
              <a:gd name="adj1" fmla="val 13244246"/>
              <a:gd name="adj2" fmla="val 20653505"/>
            </a:avLst>
          </a:prstGeom>
          <a:ln w="57150">
            <a:solidFill>
              <a:schemeClr val="tx1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Arc 27"/>
          <p:cNvSpPr/>
          <p:nvPr/>
        </p:nvSpPr>
        <p:spPr>
          <a:xfrm>
            <a:off x="3821551" y="2999846"/>
            <a:ext cx="3185122" cy="1260000"/>
          </a:xfrm>
          <a:prstGeom prst="arc">
            <a:avLst>
              <a:gd name="adj1" fmla="val 13204250"/>
              <a:gd name="adj2" fmla="val 21169698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Arc 28"/>
          <p:cNvSpPr/>
          <p:nvPr/>
        </p:nvSpPr>
        <p:spPr>
          <a:xfrm rot="13453706">
            <a:off x="5329277" y="4644032"/>
            <a:ext cx="1533447" cy="1769121"/>
          </a:xfrm>
          <a:prstGeom prst="arc">
            <a:avLst>
              <a:gd name="adj1" fmla="val 10954279"/>
              <a:gd name="adj2" fmla="val 15985493"/>
            </a:avLst>
          </a:prstGeom>
          <a:ln w="57150">
            <a:solidFill>
              <a:schemeClr val="tx1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Arc 29"/>
          <p:cNvSpPr/>
          <p:nvPr/>
        </p:nvSpPr>
        <p:spPr>
          <a:xfrm rot="253047">
            <a:off x="3763421" y="2999846"/>
            <a:ext cx="2898956" cy="824075"/>
          </a:xfrm>
          <a:prstGeom prst="arc">
            <a:avLst>
              <a:gd name="adj1" fmla="val 13030520"/>
              <a:gd name="adj2" fmla="val 21138837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Arc 30"/>
          <p:cNvSpPr/>
          <p:nvPr/>
        </p:nvSpPr>
        <p:spPr>
          <a:xfrm rot="555489">
            <a:off x="4577258" y="4117174"/>
            <a:ext cx="3018354" cy="1722999"/>
          </a:xfrm>
          <a:prstGeom prst="arc">
            <a:avLst>
              <a:gd name="adj1" fmla="val 11475402"/>
              <a:gd name="adj2" fmla="val 17592335"/>
            </a:avLst>
          </a:prstGeom>
          <a:ln w="57150">
            <a:solidFill>
              <a:schemeClr val="tx1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Arc 31"/>
          <p:cNvSpPr/>
          <p:nvPr/>
        </p:nvSpPr>
        <p:spPr>
          <a:xfrm rot="12368056">
            <a:off x="5192824" y="5286642"/>
            <a:ext cx="1578296" cy="1245768"/>
          </a:xfrm>
          <a:prstGeom prst="arc">
            <a:avLst>
              <a:gd name="adj1" fmla="val 11911357"/>
              <a:gd name="adj2" fmla="val 17976490"/>
            </a:avLst>
          </a:prstGeom>
          <a:ln w="57150">
            <a:solidFill>
              <a:schemeClr val="tx1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Bouton d'action : Accueil 24">
            <a:hlinkClick r:id="rId8" action="ppaction://hlinksldjump" highlightClick="1">
              <a:snd r:embed="rId9" name="arrow.wav"/>
            </a:hlinkClick>
          </p:cNvPr>
          <p:cNvSpPr/>
          <p:nvPr/>
        </p:nvSpPr>
        <p:spPr>
          <a:xfrm>
            <a:off x="11355572" y="6177516"/>
            <a:ext cx="510363" cy="552893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5" name="Groupe 34"/>
          <p:cNvGrpSpPr/>
          <p:nvPr/>
        </p:nvGrpSpPr>
        <p:grpSpPr>
          <a:xfrm>
            <a:off x="175734" y="701387"/>
            <a:ext cx="1549405" cy="786575"/>
            <a:chOff x="297343" y="190839"/>
            <a:chExt cx="2279133" cy="1157030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552" y="218292"/>
              <a:ext cx="1080924" cy="1080000"/>
            </a:xfrm>
            <a:prstGeom prst="rect">
              <a:avLst/>
            </a:prstGeom>
          </p:spPr>
        </p:pic>
        <p:pic>
          <p:nvPicPr>
            <p:cNvPr id="37" name="Image 3"/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 bwMode="auto">
            <a:xfrm>
              <a:off x="297343" y="190839"/>
              <a:ext cx="1157030" cy="115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15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601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202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 bwMode="auto">
          <a:xfrm>
            <a:off x="2925124" y="2155760"/>
            <a:ext cx="524327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dirty="0"/>
              <a:t>Aider les sections existantes à se pérenniser</a:t>
            </a:r>
          </a:p>
        </p:txBody>
      </p:sp>
      <p:sp>
        <p:nvSpPr>
          <p:cNvPr id="21" name="Titre 1"/>
          <p:cNvSpPr txBox="1">
            <a:spLocks/>
          </p:cNvSpPr>
          <p:nvPr/>
        </p:nvSpPr>
        <p:spPr bwMode="auto">
          <a:xfrm>
            <a:off x="2973711" y="3162913"/>
            <a:ext cx="524554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dirty="0"/>
              <a:t>Accompagner les clubs dans leur développement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3004241" y="4242913"/>
            <a:ext cx="480962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dirty="0"/>
              <a:t>Impulser et augmenter le nombre d’actions de sensibilisation au handicap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 bwMode="auto">
          <a:xfrm>
            <a:off x="2973711" y="5322913"/>
            <a:ext cx="524554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dirty="0"/>
              <a:t>Valoriser les actions de sensibilisation au handicap</a:t>
            </a:r>
          </a:p>
        </p:txBody>
      </p:sp>
      <p:sp>
        <p:nvSpPr>
          <p:cNvPr id="40" name="Arc 39"/>
          <p:cNvSpPr/>
          <p:nvPr/>
        </p:nvSpPr>
        <p:spPr>
          <a:xfrm rot="19678124">
            <a:off x="883802" y="3990148"/>
            <a:ext cx="2539414" cy="1362115"/>
          </a:xfrm>
          <a:prstGeom prst="arc">
            <a:avLst>
              <a:gd name="adj1" fmla="val 4733146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Arc 40"/>
          <p:cNvSpPr/>
          <p:nvPr/>
        </p:nvSpPr>
        <p:spPr>
          <a:xfrm>
            <a:off x="7007030" y="2664484"/>
            <a:ext cx="2898956" cy="824075"/>
          </a:xfrm>
          <a:prstGeom prst="arc">
            <a:avLst>
              <a:gd name="adj1" fmla="val 16200000"/>
              <a:gd name="adj2" fmla="val 114881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Arc 41"/>
          <p:cNvSpPr/>
          <p:nvPr/>
        </p:nvSpPr>
        <p:spPr>
          <a:xfrm rot="19678124">
            <a:off x="907489" y="3840848"/>
            <a:ext cx="2539414" cy="1323185"/>
          </a:xfrm>
          <a:prstGeom prst="arc">
            <a:avLst>
              <a:gd name="adj1" fmla="val 6337154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Arc 42"/>
          <p:cNvSpPr/>
          <p:nvPr/>
        </p:nvSpPr>
        <p:spPr>
          <a:xfrm>
            <a:off x="6854630" y="2512084"/>
            <a:ext cx="2898956" cy="824075"/>
          </a:xfrm>
          <a:prstGeom prst="arc">
            <a:avLst>
              <a:gd name="adj1" fmla="val 16200000"/>
              <a:gd name="adj2" fmla="val 1544112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37" y="4286518"/>
            <a:ext cx="1495314" cy="2118008"/>
          </a:xfrm>
          <a:prstGeom prst="rect">
            <a:avLst/>
          </a:prstGeom>
        </p:spPr>
      </p:pic>
      <p:sp>
        <p:nvSpPr>
          <p:cNvPr id="26" name="Arc 25"/>
          <p:cNvSpPr/>
          <p:nvPr/>
        </p:nvSpPr>
        <p:spPr>
          <a:xfrm rot="5176375" flipH="1">
            <a:off x="6913178" y="5850877"/>
            <a:ext cx="2193635" cy="1872920"/>
          </a:xfrm>
          <a:prstGeom prst="arc">
            <a:avLst>
              <a:gd name="adj1" fmla="val 13502234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Arc 26"/>
          <p:cNvSpPr/>
          <p:nvPr/>
        </p:nvSpPr>
        <p:spPr>
          <a:xfrm rot="5176375" flipH="1">
            <a:off x="7065578" y="6003277"/>
            <a:ext cx="2193635" cy="1872920"/>
          </a:xfrm>
          <a:prstGeom prst="arc">
            <a:avLst>
              <a:gd name="adj1" fmla="val 13502234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/>
          <p:cNvCxnSpPr/>
          <p:nvPr/>
        </p:nvCxnSpPr>
        <p:spPr>
          <a:xfrm>
            <a:off x="3239479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795284" y="1049294"/>
            <a:ext cx="5386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6593973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8281283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9968597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rganigramme : Alternative 32">
            <a:hlinkClick r:id="rId4" action="ppaction://hlinksldjump"/>
          </p:cNvPr>
          <p:cNvSpPr/>
          <p:nvPr/>
        </p:nvSpPr>
        <p:spPr>
          <a:xfrm>
            <a:off x="10442909" y="401520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COMMENT REPONDRE ?</a:t>
            </a:r>
          </a:p>
        </p:txBody>
      </p:sp>
      <p:sp>
        <p:nvSpPr>
          <p:cNvPr id="34" name="Organigramme : Alternative 33">
            <a:hlinkClick r:id="rId5" action="ppaction://hlinksldjump"/>
          </p:cNvPr>
          <p:cNvSpPr/>
          <p:nvPr/>
        </p:nvSpPr>
        <p:spPr>
          <a:xfrm>
            <a:off x="2001251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CONTEXTE</a:t>
            </a:r>
          </a:p>
        </p:txBody>
      </p:sp>
      <p:sp>
        <p:nvSpPr>
          <p:cNvPr id="35" name="Organigramme : Alternative 34">
            <a:hlinkClick r:id="rId6" action="ppaction://hlinksldjump"/>
          </p:cNvPr>
          <p:cNvSpPr/>
          <p:nvPr/>
        </p:nvSpPr>
        <p:spPr>
          <a:xfrm>
            <a:off x="3676082" y="401520"/>
            <a:ext cx="1296000" cy="1260000"/>
          </a:xfrm>
          <a:prstGeom prst="flowChartAlternateProcess">
            <a:avLst/>
          </a:prstGeom>
          <a:solidFill>
            <a:srgbClr val="7E559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OBJECTIFS</a:t>
            </a:r>
          </a:p>
        </p:txBody>
      </p:sp>
      <p:sp>
        <p:nvSpPr>
          <p:cNvPr id="36" name="Organigramme : Alternative 35">
            <a:hlinkClick r:id="rId7" action="ppaction://hlinksldjump"/>
          </p:cNvPr>
          <p:cNvSpPr/>
          <p:nvPr/>
        </p:nvSpPr>
        <p:spPr>
          <a:xfrm>
            <a:off x="5333973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QUI PEUT REPONDRE ?</a:t>
            </a:r>
          </a:p>
        </p:txBody>
      </p:sp>
      <p:sp>
        <p:nvSpPr>
          <p:cNvPr id="37" name="Organigramme : Alternative 36">
            <a:hlinkClick r:id="rId8" action="ppaction://hlinksldjump"/>
          </p:cNvPr>
          <p:cNvSpPr/>
          <p:nvPr/>
        </p:nvSpPr>
        <p:spPr>
          <a:xfrm>
            <a:off x="7032169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QUELS CRITERES ?</a:t>
            </a:r>
          </a:p>
        </p:txBody>
      </p:sp>
      <p:sp>
        <p:nvSpPr>
          <p:cNvPr id="38" name="Organigramme : Alternative 37">
            <a:hlinkClick r:id="rId9" action="ppaction://hlinksldjump"/>
          </p:cNvPr>
          <p:cNvSpPr/>
          <p:nvPr/>
        </p:nvSpPr>
        <p:spPr>
          <a:xfrm>
            <a:off x="8752138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QUELLES MODALITES D’AIDES ?</a:t>
            </a:r>
          </a:p>
        </p:txBody>
      </p:sp>
      <p:sp>
        <p:nvSpPr>
          <p:cNvPr id="46" name="Bouton d'action : Accueil 45">
            <a:hlinkClick r:id="rId10" action="ppaction://hlinksldjump" highlightClick="1">
              <a:snd r:embed="rId11" name="arrow.wav"/>
            </a:hlinkClick>
          </p:cNvPr>
          <p:cNvSpPr/>
          <p:nvPr/>
        </p:nvSpPr>
        <p:spPr>
          <a:xfrm>
            <a:off x="11355572" y="6177516"/>
            <a:ext cx="510363" cy="552893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65" y="2512084"/>
            <a:ext cx="1468021" cy="1468021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1299008A-569C-95FC-47D3-1A52CB8D1379}"/>
              </a:ext>
            </a:extLst>
          </p:cNvPr>
          <p:cNvGrpSpPr/>
          <p:nvPr/>
        </p:nvGrpSpPr>
        <p:grpSpPr>
          <a:xfrm>
            <a:off x="175734" y="701387"/>
            <a:ext cx="1549405" cy="786575"/>
            <a:chOff x="297343" y="190839"/>
            <a:chExt cx="2279133" cy="115703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4A098177-6485-20F7-539D-AF39DD58E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552" y="218292"/>
              <a:ext cx="1080924" cy="1080000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F1092190-16EE-B42E-900D-8F5F9679B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/>
            <a:stretch/>
          </p:blipFill>
          <p:spPr bwMode="auto">
            <a:xfrm>
              <a:off x="297343" y="190839"/>
              <a:ext cx="1157030" cy="115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776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2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3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 bwMode="auto">
          <a:xfrm>
            <a:off x="833104" y="1871449"/>
            <a:ext cx="5010114" cy="172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/>
              <a:t>Je suis un club ou comité de Handball de la Région Sud, affilié à la FFHandball dans la saison concernée par l’action.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4371141" y="2402653"/>
            <a:ext cx="3136237" cy="4616119"/>
            <a:chOff x="4371141" y="2402653"/>
            <a:chExt cx="3136237" cy="4616119"/>
          </a:xfrm>
        </p:grpSpPr>
        <p:sp>
          <p:nvSpPr>
            <p:cNvPr id="25" name="Arc 24"/>
            <p:cNvSpPr/>
            <p:nvPr/>
          </p:nvSpPr>
          <p:spPr>
            <a:xfrm rot="18508915">
              <a:off x="4608244" y="4124715"/>
              <a:ext cx="2413538" cy="1195324"/>
            </a:xfrm>
            <a:prstGeom prst="arc">
              <a:avLst>
                <a:gd name="adj1" fmla="val 13244246"/>
                <a:gd name="adj2" fmla="val 20625089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Arc 23"/>
            <p:cNvSpPr/>
            <p:nvPr/>
          </p:nvSpPr>
          <p:spPr>
            <a:xfrm>
              <a:off x="4608422" y="2626696"/>
              <a:ext cx="2898956" cy="824075"/>
            </a:xfrm>
            <a:prstGeom prst="arc">
              <a:avLst>
                <a:gd name="adj1" fmla="val 16200000"/>
                <a:gd name="adj2" fmla="val 114881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Arc 25"/>
            <p:cNvSpPr/>
            <p:nvPr/>
          </p:nvSpPr>
          <p:spPr>
            <a:xfrm rot="18508915">
              <a:off x="4455844" y="3972315"/>
              <a:ext cx="2413538" cy="1195324"/>
            </a:xfrm>
            <a:prstGeom prst="arc">
              <a:avLst>
                <a:gd name="adj1" fmla="val 13244246"/>
                <a:gd name="adj2" fmla="val 2093036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Arc 27"/>
            <p:cNvSpPr/>
            <p:nvPr/>
          </p:nvSpPr>
          <p:spPr>
            <a:xfrm>
              <a:off x="4456022" y="2474296"/>
              <a:ext cx="2898956" cy="824075"/>
            </a:xfrm>
            <a:prstGeom prst="arc">
              <a:avLst>
                <a:gd name="adj1" fmla="val 16200000"/>
                <a:gd name="adj2" fmla="val 1544112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Arc 28"/>
            <p:cNvSpPr/>
            <p:nvPr/>
          </p:nvSpPr>
          <p:spPr>
            <a:xfrm rot="13453706">
              <a:off x="4371141" y="4993452"/>
              <a:ext cx="2193635" cy="1872920"/>
            </a:xfrm>
            <a:prstGeom prst="arc">
              <a:avLst>
                <a:gd name="adj1" fmla="val 13502234"/>
                <a:gd name="adj2" fmla="val 20625089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01095" y="2402653"/>
              <a:ext cx="1495314" cy="2118008"/>
            </a:xfrm>
            <a:prstGeom prst="rect">
              <a:avLst/>
            </a:prstGeom>
          </p:spPr>
        </p:pic>
        <p:sp>
          <p:nvSpPr>
            <p:cNvPr id="27" name="Arc 26"/>
            <p:cNvSpPr/>
            <p:nvPr/>
          </p:nvSpPr>
          <p:spPr>
            <a:xfrm rot="13453706">
              <a:off x="4523541" y="5145852"/>
              <a:ext cx="2193635" cy="1872920"/>
            </a:xfrm>
            <a:prstGeom prst="arc">
              <a:avLst>
                <a:gd name="adj1" fmla="val 13502234"/>
                <a:gd name="adj2" fmla="val 20625089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Titre 1"/>
          <p:cNvSpPr txBox="1">
            <a:spLocks/>
          </p:cNvSpPr>
          <p:nvPr/>
        </p:nvSpPr>
        <p:spPr bwMode="auto">
          <a:xfrm>
            <a:off x="7017310" y="3158476"/>
            <a:ext cx="4563389" cy="172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/>
              <a:t>Je peux proposer une ou des actions ponctuelles !</a:t>
            </a:r>
          </a:p>
        </p:txBody>
      </p:sp>
      <p:sp>
        <p:nvSpPr>
          <p:cNvPr id="7" name="Rectangle 6"/>
          <p:cNvSpPr/>
          <p:nvPr/>
        </p:nvSpPr>
        <p:spPr>
          <a:xfrm>
            <a:off x="833103" y="4832727"/>
            <a:ext cx="3212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hangingPunct="1"/>
            <a:r>
              <a:rPr lang="fr-FR" altLang="fr-FR" dirty="0"/>
              <a:t>Je peux proposer un projet qui s’inscrit dans la durée ! 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74" y="4139445"/>
            <a:ext cx="2723582" cy="1815721"/>
          </a:xfrm>
          <a:prstGeom prst="rect">
            <a:avLst/>
          </a:prstGeom>
        </p:spPr>
      </p:pic>
      <p:cxnSp>
        <p:nvCxnSpPr>
          <p:cNvPr id="32" name="Connecteur droit 31"/>
          <p:cNvCxnSpPr/>
          <p:nvPr/>
        </p:nvCxnSpPr>
        <p:spPr>
          <a:xfrm>
            <a:off x="3239479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4894084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6432698" y="1049294"/>
            <a:ext cx="601164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8281283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9968597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rganigramme : Alternative 36">
            <a:hlinkClick r:id="rId4" action="ppaction://hlinksldjump"/>
          </p:cNvPr>
          <p:cNvSpPr/>
          <p:nvPr/>
        </p:nvSpPr>
        <p:spPr>
          <a:xfrm>
            <a:off x="10442909" y="401520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COMMENT REPONDRE ?</a:t>
            </a:r>
          </a:p>
        </p:txBody>
      </p:sp>
      <p:sp>
        <p:nvSpPr>
          <p:cNvPr id="38" name="Organigramme : Alternative 37">
            <a:hlinkClick r:id="rId5" action="ppaction://hlinksldjump"/>
          </p:cNvPr>
          <p:cNvSpPr/>
          <p:nvPr/>
        </p:nvSpPr>
        <p:spPr>
          <a:xfrm>
            <a:off x="2001251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CONTEXTE</a:t>
            </a:r>
          </a:p>
        </p:txBody>
      </p:sp>
      <p:sp>
        <p:nvSpPr>
          <p:cNvPr id="39" name="Organigramme : Alternative 38">
            <a:hlinkClick r:id="rId6" action="ppaction://hlinksldjump"/>
          </p:cNvPr>
          <p:cNvSpPr/>
          <p:nvPr/>
        </p:nvSpPr>
        <p:spPr>
          <a:xfrm>
            <a:off x="3676082" y="401520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OBJECTIFS</a:t>
            </a:r>
          </a:p>
        </p:txBody>
      </p:sp>
      <p:sp>
        <p:nvSpPr>
          <p:cNvPr id="40" name="Organigramme : Alternative 39">
            <a:hlinkClick r:id="rId7" action="ppaction://hlinksldjump"/>
          </p:cNvPr>
          <p:cNvSpPr/>
          <p:nvPr/>
        </p:nvSpPr>
        <p:spPr>
          <a:xfrm>
            <a:off x="5333973" y="419295"/>
            <a:ext cx="1296000" cy="1260000"/>
          </a:xfrm>
          <a:prstGeom prst="flowChartAlternateProcess">
            <a:avLst/>
          </a:prstGeom>
          <a:solidFill>
            <a:srgbClr val="7E559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QUI PEUT REPONDRE ?</a:t>
            </a:r>
          </a:p>
        </p:txBody>
      </p:sp>
      <p:sp>
        <p:nvSpPr>
          <p:cNvPr id="41" name="Organigramme : Alternative 40">
            <a:hlinkClick r:id="rId8" action="ppaction://hlinksldjump"/>
          </p:cNvPr>
          <p:cNvSpPr/>
          <p:nvPr/>
        </p:nvSpPr>
        <p:spPr>
          <a:xfrm>
            <a:off x="7032169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QUELS CRITERES ?</a:t>
            </a:r>
          </a:p>
        </p:txBody>
      </p:sp>
      <p:sp>
        <p:nvSpPr>
          <p:cNvPr id="42" name="Organigramme : Alternative 41">
            <a:hlinkClick r:id="rId9" action="ppaction://hlinksldjump"/>
          </p:cNvPr>
          <p:cNvSpPr/>
          <p:nvPr/>
        </p:nvSpPr>
        <p:spPr>
          <a:xfrm>
            <a:off x="8752138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QUELLES MODALITES D’AIDES ?</a:t>
            </a:r>
          </a:p>
        </p:txBody>
      </p:sp>
      <p:sp>
        <p:nvSpPr>
          <p:cNvPr id="43" name="Bouton d'action : Accueil 42">
            <a:hlinkClick r:id="rId10" action="ppaction://hlinksldjump" highlightClick="1">
              <a:snd r:embed="rId11" name="arrow.wav"/>
            </a:hlinkClick>
          </p:cNvPr>
          <p:cNvSpPr/>
          <p:nvPr/>
        </p:nvSpPr>
        <p:spPr>
          <a:xfrm>
            <a:off x="11355572" y="6177516"/>
            <a:ext cx="510363" cy="552893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FD5CF65-1E51-45B2-A169-EA33A1FF9F60}"/>
              </a:ext>
            </a:extLst>
          </p:cNvPr>
          <p:cNvGrpSpPr/>
          <p:nvPr/>
        </p:nvGrpSpPr>
        <p:grpSpPr>
          <a:xfrm>
            <a:off x="175734" y="701387"/>
            <a:ext cx="1549405" cy="786575"/>
            <a:chOff x="297343" y="190839"/>
            <a:chExt cx="2279133" cy="115703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1895034-2CD5-9DD1-1868-481DFC5B9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552" y="218292"/>
              <a:ext cx="1080924" cy="1080000"/>
            </a:xfrm>
            <a:prstGeom prst="rect">
              <a:avLst/>
            </a:prstGeom>
          </p:spPr>
        </p:pic>
        <p:pic>
          <p:nvPicPr>
            <p:cNvPr id="6" name="Image 3">
              <a:extLst>
                <a:ext uri="{FF2B5EF4-FFF2-40B4-BE49-F238E27FC236}">
                  <a16:creationId xmlns:a16="http://schemas.microsoft.com/office/drawing/2014/main" id="{A11E7B31-8EA9-2392-DB4D-4C50E1655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297343" y="190839"/>
              <a:ext cx="1157030" cy="115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049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01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02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7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c 24"/>
          <p:cNvSpPr/>
          <p:nvPr/>
        </p:nvSpPr>
        <p:spPr>
          <a:xfrm rot="18508915">
            <a:off x="4608244" y="4124715"/>
            <a:ext cx="2413538" cy="1195324"/>
          </a:xfrm>
          <a:prstGeom prst="arc">
            <a:avLst>
              <a:gd name="adj1" fmla="val 13244246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Arc 23"/>
          <p:cNvSpPr/>
          <p:nvPr/>
        </p:nvSpPr>
        <p:spPr>
          <a:xfrm>
            <a:off x="4462358" y="2273163"/>
            <a:ext cx="2898956" cy="824075"/>
          </a:xfrm>
          <a:prstGeom prst="arc">
            <a:avLst>
              <a:gd name="adj1" fmla="val 16200000"/>
              <a:gd name="adj2" fmla="val 114881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Arc 25"/>
          <p:cNvSpPr/>
          <p:nvPr/>
        </p:nvSpPr>
        <p:spPr>
          <a:xfrm rot="18508915">
            <a:off x="4455844" y="3972315"/>
            <a:ext cx="2413538" cy="1195324"/>
          </a:xfrm>
          <a:prstGeom prst="arc">
            <a:avLst>
              <a:gd name="adj1" fmla="val 13244246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Arc 27"/>
          <p:cNvSpPr/>
          <p:nvPr/>
        </p:nvSpPr>
        <p:spPr>
          <a:xfrm>
            <a:off x="4495833" y="2125999"/>
            <a:ext cx="2853457" cy="931510"/>
          </a:xfrm>
          <a:prstGeom prst="arc">
            <a:avLst>
              <a:gd name="adj1" fmla="val 16200000"/>
              <a:gd name="adj2" fmla="val 1544112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Arc 28"/>
          <p:cNvSpPr/>
          <p:nvPr/>
        </p:nvSpPr>
        <p:spPr>
          <a:xfrm rot="13453706">
            <a:off x="4371141" y="4993452"/>
            <a:ext cx="2193635" cy="1872920"/>
          </a:xfrm>
          <a:prstGeom prst="arc">
            <a:avLst>
              <a:gd name="adj1" fmla="val 13502234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Arc 26"/>
          <p:cNvSpPr/>
          <p:nvPr/>
        </p:nvSpPr>
        <p:spPr>
          <a:xfrm rot="13453706">
            <a:off x="4523541" y="5145852"/>
            <a:ext cx="2193635" cy="1872920"/>
          </a:xfrm>
          <a:prstGeom prst="arc">
            <a:avLst>
              <a:gd name="adj1" fmla="val 13502234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itre 1"/>
          <p:cNvSpPr txBox="1">
            <a:spLocks/>
          </p:cNvSpPr>
          <p:nvPr/>
        </p:nvSpPr>
        <p:spPr bwMode="auto">
          <a:xfrm>
            <a:off x="1834291" y="1522023"/>
            <a:ext cx="3980722" cy="172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/>
              <a:t>1- Le projet est porté par un club ou un comité et non pas une personne.</a:t>
            </a:r>
          </a:p>
        </p:txBody>
      </p:sp>
      <p:sp>
        <p:nvSpPr>
          <p:cNvPr id="30" name="Titre 1"/>
          <p:cNvSpPr txBox="1">
            <a:spLocks/>
          </p:cNvSpPr>
          <p:nvPr/>
        </p:nvSpPr>
        <p:spPr bwMode="auto">
          <a:xfrm>
            <a:off x="7287035" y="2408338"/>
            <a:ext cx="4609276" cy="152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/>
              <a:t>2- Le projet est ciblé sur la pratique </a:t>
            </a:r>
            <a:r>
              <a:rPr lang="fr-FR" altLang="fr-FR" sz="2000" dirty="0" err="1"/>
              <a:t>Hand’Fauteuil</a:t>
            </a:r>
            <a:r>
              <a:rPr lang="fr-FR" altLang="fr-FR" sz="2000" dirty="0"/>
              <a:t>.</a:t>
            </a:r>
          </a:p>
        </p:txBody>
      </p:sp>
      <p:sp>
        <p:nvSpPr>
          <p:cNvPr id="31" name="Titre 1"/>
          <p:cNvSpPr txBox="1">
            <a:spLocks/>
          </p:cNvSpPr>
          <p:nvPr/>
        </p:nvSpPr>
        <p:spPr bwMode="auto">
          <a:xfrm>
            <a:off x="5209811" y="4716108"/>
            <a:ext cx="3026923" cy="172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/>
              <a:t>1+2 +3 =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/>
              <a:t>Mon projet est éligible !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8182" y="2078276"/>
            <a:ext cx="2723582" cy="1815721"/>
          </a:xfrm>
          <a:prstGeom prst="rect">
            <a:avLst/>
          </a:prstGeom>
        </p:spPr>
      </p:pic>
      <p:sp>
        <p:nvSpPr>
          <p:cNvPr id="34" name="Flèche droite 33"/>
          <p:cNvSpPr/>
          <p:nvPr/>
        </p:nvSpPr>
        <p:spPr>
          <a:xfrm>
            <a:off x="9101470" y="5740823"/>
            <a:ext cx="2970788" cy="855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Critères Page 1/3</a:t>
            </a:r>
          </a:p>
        </p:txBody>
      </p:sp>
      <p:cxnSp>
        <p:nvCxnSpPr>
          <p:cNvPr id="35" name="Connecteur droit 34"/>
          <p:cNvCxnSpPr/>
          <p:nvPr/>
        </p:nvCxnSpPr>
        <p:spPr>
          <a:xfrm>
            <a:off x="3239479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4894084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593973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8155172" y="1049294"/>
            <a:ext cx="566000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9968597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rganigramme : Alternative 39">
            <a:hlinkClick r:id="rId3" action="ppaction://hlinksldjump"/>
          </p:cNvPr>
          <p:cNvSpPr/>
          <p:nvPr/>
        </p:nvSpPr>
        <p:spPr>
          <a:xfrm>
            <a:off x="10442909" y="401520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COMMENT REPONDRE ?</a:t>
            </a:r>
          </a:p>
        </p:txBody>
      </p:sp>
      <p:sp>
        <p:nvSpPr>
          <p:cNvPr id="41" name="Organigramme : Alternative 40">
            <a:hlinkClick r:id="rId4" action="ppaction://hlinksldjump"/>
          </p:cNvPr>
          <p:cNvSpPr/>
          <p:nvPr/>
        </p:nvSpPr>
        <p:spPr>
          <a:xfrm>
            <a:off x="2001251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CONTEXTE</a:t>
            </a:r>
          </a:p>
        </p:txBody>
      </p:sp>
      <p:sp>
        <p:nvSpPr>
          <p:cNvPr id="42" name="Organigramme : Alternative 41">
            <a:hlinkClick r:id="rId5" action="ppaction://hlinksldjump"/>
          </p:cNvPr>
          <p:cNvSpPr/>
          <p:nvPr/>
        </p:nvSpPr>
        <p:spPr>
          <a:xfrm>
            <a:off x="3676082" y="401520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OBJECTIFS</a:t>
            </a:r>
          </a:p>
        </p:txBody>
      </p:sp>
      <p:sp>
        <p:nvSpPr>
          <p:cNvPr id="44" name="Organigramme : Alternative 43">
            <a:hlinkClick r:id="rId6" action="ppaction://hlinksldjump"/>
          </p:cNvPr>
          <p:cNvSpPr/>
          <p:nvPr/>
        </p:nvSpPr>
        <p:spPr>
          <a:xfrm>
            <a:off x="7032169" y="419295"/>
            <a:ext cx="1296000" cy="1260000"/>
          </a:xfrm>
          <a:prstGeom prst="flowChartAlternateProcess">
            <a:avLst/>
          </a:prstGeom>
          <a:solidFill>
            <a:srgbClr val="7E559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QUELS CRITERES ? Page 1/3</a:t>
            </a:r>
          </a:p>
        </p:txBody>
      </p:sp>
      <p:sp>
        <p:nvSpPr>
          <p:cNvPr id="45" name="Organigramme : Alternative 44">
            <a:hlinkClick r:id="rId7" action="ppaction://hlinksldjump"/>
          </p:cNvPr>
          <p:cNvSpPr/>
          <p:nvPr/>
        </p:nvSpPr>
        <p:spPr>
          <a:xfrm>
            <a:off x="8752138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QUELLES MODALITES D’AIDES ?</a:t>
            </a:r>
          </a:p>
        </p:txBody>
      </p:sp>
      <p:sp>
        <p:nvSpPr>
          <p:cNvPr id="46" name="Organigramme : Alternative 45">
            <a:hlinkClick r:id="rId8" action="ppaction://hlinksldjump"/>
          </p:cNvPr>
          <p:cNvSpPr/>
          <p:nvPr/>
        </p:nvSpPr>
        <p:spPr>
          <a:xfrm>
            <a:off x="5333973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QUI PEUT REPONDRE ?</a:t>
            </a: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48" y="4753276"/>
            <a:ext cx="1685429" cy="1685429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4DAF0115-98B4-5A45-A6F4-310430A51537}"/>
              </a:ext>
            </a:extLst>
          </p:cNvPr>
          <p:cNvGrpSpPr/>
          <p:nvPr/>
        </p:nvGrpSpPr>
        <p:grpSpPr>
          <a:xfrm>
            <a:off x="175734" y="701387"/>
            <a:ext cx="1549405" cy="786575"/>
            <a:chOff x="297343" y="190839"/>
            <a:chExt cx="2279133" cy="115703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34307D93-BD5F-D12A-9839-4B628A335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552" y="218292"/>
              <a:ext cx="1080924" cy="1080000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7660FC4-76E5-DBD6-A9BF-51BFCEB35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 bwMode="auto">
            <a:xfrm>
              <a:off x="297343" y="190839"/>
              <a:ext cx="1157030" cy="115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itre 1">
            <a:extLst>
              <a:ext uri="{FF2B5EF4-FFF2-40B4-BE49-F238E27FC236}">
                <a16:creationId xmlns:a16="http://schemas.microsoft.com/office/drawing/2014/main" id="{8F19B18B-6411-11BE-FDE5-F0E1CC8E5857}"/>
              </a:ext>
            </a:extLst>
          </p:cNvPr>
          <p:cNvSpPr txBox="1">
            <a:spLocks/>
          </p:cNvSpPr>
          <p:nvPr/>
        </p:nvSpPr>
        <p:spPr bwMode="auto">
          <a:xfrm>
            <a:off x="600022" y="3092089"/>
            <a:ext cx="4609276" cy="152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/>
              <a:t>3- Je cible aussi des non licenciés et enregistre des licences évènementielles.</a:t>
            </a:r>
          </a:p>
        </p:txBody>
      </p:sp>
    </p:spTree>
    <p:extLst>
      <p:ext uri="{BB962C8B-B14F-4D97-AF65-F5344CB8AC3E}">
        <p14:creationId xmlns:p14="http://schemas.microsoft.com/office/powerpoint/2010/main" val="2414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01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2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403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1" grpId="0"/>
      <p:bldP spid="4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rc 30"/>
          <p:cNvSpPr/>
          <p:nvPr/>
        </p:nvSpPr>
        <p:spPr>
          <a:xfrm rot="5176375" flipH="1">
            <a:off x="6910112" y="5530578"/>
            <a:ext cx="1500723" cy="1872791"/>
          </a:xfrm>
          <a:prstGeom prst="arc">
            <a:avLst>
              <a:gd name="adj1" fmla="val 13539146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Arc 31"/>
          <p:cNvSpPr/>
          <p:nvPr/>
        </p:nvSpPr>
        <p:spPr>
          <a:xfrm rot="5176375" flipH="1">
            <a:off x="6962655" y="5571396"/>
            <a:ext cx="1530393" cy="1872920"/>
          </a:xfrm>
          <a:prstGeom prst="arc">
            <a:avLst>
              <a:gd name="adj1" fmla="val 14338230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rc 39"/>
          <p:cNvSpPr/>
          <p:nvPr/>
        </p:nvSpPr>
        <p:spPr>
          <a:xfrm rot="18508915">
            <a:off x="-25572" y="4593623"/>
            <a:ext cx="2413538" cy="1195324"/>
          </a:xfrm>
          <a:prstGeom prst="arc">
            <a:avLst>
              <a:gd name="adj1" fmla="val 4733146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Arc 40"/>
          <p:cNvSpPr/>
          <p:nvPr/>
        </p:nvSpPr>
        <p:spPr>
          <a:xfrm>
            <a:off x="9272448" y="2401228"/>
            <a:ext cx="2898956" cy="1852622"/>
          </a:xfrm>
          <a:prstGeom prst="arc">
            <a:avLst>
              <a:gd name="adj1" fmla="val 16538236"/>
              <a:gd name="adj2" fmla="val 413376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Arc 41"/>
          <p:cNvSpPr/>
          <p:nvPr/>
        </p:nvSpPr>
        <p:spPr>
          <a:xfrm rot="18508915">
            <a:off x="-25572" y="4401022"/>
            <a:ext cx="2413538" cy="1195324"/>
          </a:xfrm>
          <a:prstGeom prst="arc">
            <a:avLst>
              <a:gd name="adj1" fmla="val 6337154"/>
              <a:gd name="adj2" fmla="val 2095052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Arc 42"/>
          <p:cNvSpPr/>
          <p:nvPr/>
        </p:nvSpPr>
        <p:spPr>
          <a:xfrm>
            <a:off x="9359533" y="2656266"/>
            <a:ext cx="2712725" cy="1535562"/>
          </a:xfrm>
          <a:prstGeom prst="arc">
            <a:avLst>
              <a:gd name="adj1" fmla="val 14170078"/>
              <a:gd name="adj2" fmla="val 286742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5" y="4647561"/>
            <a:ext cx="1495314" cy="21180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7855" y="1885636"/>
            <a:ext cx="11634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 projets seront étudiés au regard des critères suivants  : est-ce que …</a:t>
            </a:r>
          </a:p>
        </p:txBody>
      </p:sp>
      <p:cxnSp>
        <p:nvCxnSpPr>
          <p:cNvPr id="34" name="Connecteur droit 33"/>
          <p:cNvCxnSpPr/>
          <p:nvPr/>
        </p:nvCxnSpPr>
        <p:spPr>
          <a:xfrm>
            <a:off x="3239479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894084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6593973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8281283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9968597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rganigramme : Alternative 38">
            <a:hlinkClick r:id="rId3" action="ppaction://hlinksldjump"/>
          </p:cNvPr>
          <p:cNvSpPr/>
          <p:nvPr/>
        </p:nvSpPr>
        <p:spPr>
          <a:xfrm>
            <a:off x="10442909" y="401520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COMMENT REPONDRE ?</a:t>
            </a:r>
          </a:p>
        </p:txBody>
      </p:sp>
      <p:sp>
        <p:nvSpPr>
          <p:cNvPr id="44" name="Organigramme : Alternative 43">
            <a:hlinkClick r:id="rId4" action="ppaction://hlinksldjump"/>
          </p:cNvPr>
          <p:cNvSpPr/>
          <p:nvPr/>
        </p:nvSpPr>
        <p:spPr>
          <a:xfrm>
            <a:off x="2001251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CONTEXTE</a:t>
            </a:r>
          </a:p>
        </p:txBody>
      </p:sp>
      <p:sp>
        <p:nvSpPr>
          <p:cNvPr id="46" name="Organigramme : Alternative 45">
            <a:hlinkClick r:id="rId5" action="ppaction://hlinksldjump"/>
          </p:cNvPr>
          <p:cNvSpPr/>
          <p:nvPr/>
        </p:nvSpPr>
        <p:spPr>
          <a:xfrm>
            <a:off x="3676082" y="401520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OBJECTIFS</a:t>
            </a:r>
          </a:p>
        </p:txBody>
      </p:sp>
      <p:sp>
        <p:nvSpPr>
          <p:cNvPr id="48" name="Organigramme : Alternative 47">
            <a:hlinkClick r:id="rId6" action="ppaction://hlinksldjump"/>
          </p:cNvPr>
          <p:cNvSpPr/>
          <p:nvPr/>
        </p:nvSpPr>
        <p:spPr>
          <a:xfrm>
            <a:off x="5333973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QUI PEUT REPONDRE ?</a:t>
            </a:r>
          </a:p>
        </p:txBody>
      </p:sp>
      <p:sp>
        <p:nvSpPr>
          <p:cNvPr id="49" name="Organigramme : Alternative 48">
            <a:hlinkClick r:id="rId7" action="ppaction://hlinksldjump"/>
          </p:cNvPr>
          <p:cNvSpPr/>
          <p:nvPr/>
        </p:nvSpPr>
        <p:spPr>
          <a:xfrm>
            <a:off x="7032169" y="419295"/>
            <a:ext cx="1296000" cy="1260000"/>
          </a:xfrm>
          <a:prstGeom prst="flowChartAlternateProcess">
            <a:avLst/>
          </a:prstGeom>
          <a:solidFill>
            <a:srgbClr val="7E559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QUELS CRITERES ? Page 2/3</a:t>
            </a:r>
          </a:p>
        </p:txBody>
      </p:sp>
      <p:sp>
        <p:nvSpPr>
          <p:cNvPr id="50" name="Organigramme : Alternative 49">
            <a:hlinkClick r:id="rId8" action="ppaction://hlinksldjump"/>
          </p:cNvPr>
          <p:cNvSpPr/>
          <p:nvPr/>
        </p:nvSpPr>
        <p:spPr>
          <a:xfrm>
            <a:off x="8752138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QUELLES MODALITES D’AIDES ?</a:t>
            </a:r>
          </a:p>
        </p:txBody>
      </p:sp>
      <p:sp>
        <p:nvSpPr>
          <p:cNvPr id="51" name="Flèche droite 50"/>
          <p:cNvSpPr/>
          <p:nvPr/>
        </p:nvSpPr>
        <p:spPr>
          <a:xfrm>
            <a:off x="9101470" y="5740823"/>
            <a:ext cx="2970788" cy="855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Critères Page 2/3</a:t>
            </a:r>
          </a:p>
        </p:txBody>
      </p:sp>
      <p:sp>
        <p:nvSpPr>
          <p:cNvPr id="20" name="Titre 1"/>
          <p:cNvSpPr txBox="1">
            <a:spLocks/>
          </p:cNvSpPr>
          <p:nvPr/>
        </p:nvSpPr>
        <p:spPr bwMode="auto">
          <a:xfrm>
            <a:off x="1798415" y="2323418"/>
            <a:ext cx="8853873" cy="391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600" dirty="0"/>
              <a:t>Le projet s’appuie sur un diagnostic local ?</a:t>
            </a:r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600" dirty="0"/>
              <a:t>Le projet s’inscrit dans la durée ?</a:t>
            </a:r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600" dirty="0"/>
              <a:t>Le projet mobilise des partenaires (exemples : publics, privés, clubs, milieux scolaires…) ?</a:t>
            </a:r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600" dirty="0"/>
              <a:t>Le projet comprend un budget (cf. Annexe) ? des critères d’évaluation ?</a:t>
            </a:r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sz="1600" dirty="0"/>
              <a:t>Le projet favorise les dynamiques inclusives des personnes en situation de handicap et intègre par conséquent une diversité de publics, une mixité avec des personnes valides ?</a:t>
            </a:r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600" dirty="0"/>
              <a:t>Le nombre de licences évènementielles ? </a:t>
            </a:r>
            <a:endParaRPr lang="fr-FR" sz="1600" dirty="0"/>
          </a:p>
          <a:p>
            <a:pPr algn="just" defTabSz="914400" eaLnBrk="1" hangingPunct="1">
              <a:spcBef>
                <a:spcPct val="0"/>
              </a:spcBef>
              <a:buNone/>
            </a:pPr>
            <a:endParaRPr lang="fr-FR" altLang="fr-FR" sz="1600" dirty="0"/>
          </a:p>
          <a:p>
            <a:pPr algn="just" defTabSz="914400" eaLnBrk="1" hangingPunct="1">
              <a:spcBef>
                <a:spcPct val="0"/>
              </a:spcBef>
              <a:buNone/>
            </a:pPr>
            <a:r>
              <a:rPr lang="fr-FR" altLang="fr-FR" sz="1600" dirty="0"/>
              <a:t>Facultatifs : </a:t>
            </a:r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600" dirty="0"/>
              <a:t>Le club participe à un ou des évènements extérieurs autour du Handicap ? </a:t>
            </a:r>
            <a:r>
              <a:rPr lang="fr-FR" altLang="fr-FR" sz="1600" i="1" dirty="0"/>
              <a:t>(en fonction du projet)</a:t>
            </a:r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600" dirty="0"/>
              <a:t>Le club participe aux Rencontres Régionales </a:t>
            </a:r>
            <a:r>
              <a:rPr lang="fr-FR" altLang="fr-FR" sz="1600" dirty="0" err="1"/>
              <a:t>HandEnsemble</a:t>
            </a:r>
            <a:r>
              <a:rPr lang="fr-FR" altLang="fr-FR" sz="1600" dirty="0"/>
              <a:t> ? </a:t>
            </a:r>
            <a:r>
              <a:rPr lang="fr-FR" altLang="fr-FR" sz="1600" i="1" dirty="0"/>
              <a:t>(étudié au regard des possibilités du club) </a:t>
            </a:r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fr-FR" altLang="fr-FR" sz="1600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98" y="3179540"/>
            <a:ext cx="1468021" cy="1468021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1268B708-2CB1-E000-23D4-7D17BF0E2DDE}"/>
              </a:ext>
            </a:extLst>
          </p:cNvPr>
          <p:cNvGrpSpPr/>
          <p:nvPr/>
        </p:nvGrpSpPr>
        <p:grpSpPr>
          <a:xfrm>
            <a:off x="175734" y="701387"/>
            <a:ext cx="1549405" cy="786575"/>
            <a:chOff x="297343" y="190839"/>
            <a:chExt cx="2279133" cy="115703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B06B519-F5E5-0DD4-21EF-B72E330F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552" y="218292"/>
              <a:ext cx="1080924" cy="1080000"/>
            </a:xfrm>
            <a:prstGeom prst="rect">
              <a:avLst/>
            </a:prstGeom>
          </p:spPr>
        </p:pic>
        <p:pic>
          <p:nvPicPr>
            <p:cNvPr id="5" name="Image 3">
              <a:extLst>
                <a:ext uri="{FF2B5EF4-FFF2-40B4-BE49-F238E27FC236}">
                  <a16:creationId xmlns:a16="http://schemas.microsoft.com/office/drawing/2014/main" id="{6A0B3BDD-67DA-8958-306C-95C02865E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 bwMode="auto">
            <a:xfrm>
              <a:off x="297343" y="190839"/>
              <a:ext cx="1157030" cy="115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271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1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2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3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804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205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206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407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8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 bwMode="auto">
          <a:xfrm>
            <a:off x="1925050" y="2488902"/>
            <a:ext cx="8483436" cy="31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Le fonctionnement régulier des organismes : charges de personnel, locaux, etc…, autres que celles directement rattachées au projet présenté. </a:t>
            </a:r>
          </a:p>
          <a:p>
            <a:pPr algn="just" defTabSz="914400" eaLnBrk="1" hangingPunct="1">
              <a:spcBef>
                <a:spcPct val="0"/>
              </a:spcBef>
              <a:buNone/>
            </a:pPr>
            <a:endParaRPr lang="fr-FR" sz="2000" dirty="0"/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Les projets présentés de façon rétroactive (terminés ou presque à la date de l’examen).</a:t>
            </a:r>
          </a:p>
          <a:p>
            <a:pPr algn="just" defTabSz="914400" eaLnBrk="1" hangingPunct="1">
              <a:spcBef>
                <a:spcPct val="0"/>
              </a:spcBef>
              <a:buNone/>
            </a:pPr>
            <a:endParaRPr lang="fr-FR" sz="2000" dirty="0"/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Les projets sans autres partenariats d’ordre logistiques ou financiers (clubs, collectivités, etc…).</a:t>
            </a:r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fr-FR" altLang="fr-FR" sz="2000" dirty="0"/>
          </a:p>
        </p:txBody>
      </p:sp>
      <p:sp>
        <p:nvSpPr>
          <p:cNvPr id="40" name="Arc 39"/>
          <p:cNvSpPr/>
          <p:nvPr/>
        </p:nvSpPr>
        <p:spPr>
          <a:xfrm rot="18508915">
            <a:off x="-25572" y="4593623"/>
            <a:ext cx="2413538" cy="1195324"/>
          </a:xfrm>
          <a:prstGeom prst="arc">
            <a:avLst>
              <a:gd name="adj1" fmla="val 4733146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Arc 40"/>
          <p:cNvSpPr/>
          <p:nvPr/>
        </p:nvSpPr>
        <p:spPr>
          <a:xfrm>
            <a:off x="9113390" y="2955062"/>
            <a:ext cx="2898956" cy="1483273"/>
          </a:xfrm>
          <a:prstGeom prst="arc">
            <a:avLst>
              <a:gd name="adj1" fmla="val 15416564"/>
              <a:gd name="adj2" fmla="val 413376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Arc 41"/>
          <p:cNvSpPr/>
          <p:nvPr/>
        </p:nvSpPr>
        <p:spPr>
          <a:xfrm rot="18508915">
            <a:off x="-25572" y="4401022"/>
            <a:ext cx="2413538" cy="1195324"/>
          </a:xfrm>
          <a:prstGeom prst="arc">
            <a:avLst>
              <a:gd name="adj1" fmla="val 6337154"/>
              <a:gd name="adj2" fmla="val 2095052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Arc 42"/>
          <p:cNvSpPr/>
          <p:nvPr/>
        </p:nvSpPr>
        <p:spPr>
          <a:xfrm>
            <a:off x="9206505" y="3160425"/>
            <a:ext cx="2712725" cy="1069946"/>
          </a:xfrm>
          <a:prstGeom prst="arc">
            <a:avLst>
              <a:gd name="adj1" fmla="val 16543854"/>
              <a:gd name="adj2" fmla="val 286742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47312" y="3156892"/>
            <a:ext cx="1495314" cy="21180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7855" y="1995854"/>
            <a:ext cx="5354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Attention, la Ligue ne finance pas  :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256" y="4571233"/>
            <a:ext cx="2723582" cy="1815721"/>
          </a:xfrm>
          <a:prstGeom prst="rect">
            <a:avLst/>
          </a:prstGeom>
        </p:spPr>
      </p:pic>
      <p:sp>
        <p:nvSpPr>
          <p:cNvPr id="23" name="Arc 22"/>
          <p:cNvSpPr/>
          <p:nvPr/>
        </p:nvSpPr>
        <p:spPr>
          <a:xfrm rot="3499433" flipH="1">
            <a:off x="4817203" y="5161079"/>
            <a:ext cx="2193635" cy="1872920"/>
          </a:xfrm>
          <a:prstGeom prst="arc">
            <a:avLst>
              <a:gd name="adj1" fmla="val 11498834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Arc 23"/>
          <p:cNvSpPr/>
          <p:nvPr/>
        </p:nvSpPr>
        <p:spPr>
          <a:xfrm rot="3499433" flipH="1">
            <a:off x="4969603" y="5313479"/>
            <a:ext cx="2193635" cy="1872920"/>
          </a:xfrm>
          <a:prstGeom prst="arc">
            <a:avLst>
              <a:gd name="adj1" fmla="val 11984375"/>
              <a:gd name="adj2" fmla="val 1993586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9835817" y="6134985"/>
            <a:ext cx="1367355" cy="594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Critères Page 3/3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3239479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894084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593973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8123274" y="1049294"/>
            <a:ext cx="597898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9968597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rganigramme : Alternative 31">
            <a:hlinkClick r:id="rId5" action="ppaction://hlinksldjump"/>
          </p:cNvPr>
          <p:cNvSpPr/>
          <p:nvPr/>
        </p:nvSpPr>
        <p:spPr>
          <a:xfrm>
            <a:off x="10442909" y="401520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COMMENT REPONDRE ?</a:t>
            </a:r>
          </a:p>
        </p:txBody>
      </p:sp>
      <p:sp>
        <p:nvSpPr>
          <p:cNvPr id="33" name="Organigramme : Alternative 32">
            <a:hlinkClick r:id="rId6" action="ppaction://hlinksldjump"/>
          </p:cNvPr>
          <p:cNvSpPr/>
          <p:nvPr/>
        </p:nvSpPr>
        <p:spPr>
          <a:xfrm>
            <a:off x="2001251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CONTEXTE</a:t>
            </a:r>
          </a:p>
        </p:txBody>
      </p:sp>
      <p:sp>
        <p:nvSpPr>
          <p:cNvPr id="34" name="Organigramme : Alternative 33">
            <a:hlinkClick r:id="rId7" action="ppaction://hlinksldjump"/>
          </p:cNvPr>
          <p:cNvSpPr/>
          <p:nvPr/>
        </p:nvSpPr>
        <p:spPr>
          <a:xfrm>
            <a:off x="3676082" y="401520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OBJECTIFS</a:t>
            </a:r>
          </a:p>
        </p:txBody>
      </p:sp>
      <p:sp>
        <p:nvSpPr>
          <p:cNvPr id="35" name="Organigramme : Alternative 34">
            <a:hlinkClick r:id="rId8" action="ppaction://hlinksldjump"/>
          </p:cNvPr>
          <p:cNvSpPr/>
          <p:nvPr/>
        </p:nvSpPr>
        <p:spPr>
          <a:xfrm>
            <a:off x="5333973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QUI PEUT REPONDRE ?</a:t>
            </a:r>
          </a:p>
        </p:txBody>
      </p:sp>
      <p:sp>
        <p:nvSpPr>
          <p:cNvPr id="36" name="Organigramme : Alternative 35">
            <a:hlinkClick r:id="rId9" action="ppaction://hlinksldjump"/>
          </p:cNvPr>
          <p:cNvSpPr/>
          <p:nvPr/>
        </p:nvSpPr>
        <p:spPr>
          <a:xfrm>
            <a:off x="7032169" y="419295"/>
            <a:ext cx="1296000" cy="1260000"/>
          </a:xfrm>
          <a:prstGeom prst="flowChartAlternateProcess">
            <a:avLst/>
          </a:prstGeom>
          <a:solidFill>
            <a:srgbClr val="7E559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QUELS CRITERES ? Page 3/3</a:t>
            </a:r>
          </a:p>
        </p:txBody>
      </p:sp>
      <p:sp>
        <p:nvSpPr>
          <p:cNvPr id="37" name="Organigramme : Alternative 36">
            <a:hlinkClick r:id="rId10" action="ppaction://hlinksldjump"/>
          </p:cNvPr>
          <p:cNvSpPr/>
          <p:nvPr/>
        </p:nvSpPr>
        <p:spPr>
          <a:xfrm>
            <a:off x="8752138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QUELLES MODALITES D’AIDES ?</a:t>
            </a:r>
          </a:p>
        </p:txBody>
      </p:sp>
      <p:sp>
        <p:nvSpPr>
          <p:cNvPr id="44" name="Bouton d'action : Accueil 43">
            <a:hlinkClick r:id="rId11" action="ppaction://hlinksldjump" highlightClick="1">
              <a:snd r:embed="rId12" name="arrow.wav"/>
            </a:hlinkClick>
          </p:cNvPr>
          <p:cNvSpPr/>
          <p:nvPr/>
        </p:nvSpPr>
        <p:spPr>
          <a:xfrm>
            <a:off x="11355572" y="6177516"/>
            <a:ext cx="510363" cy="552893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CA98D11-0657-E9FA-C082-4DBEE8F8A4E1}"/>
              </a:ext>
            </a:extLst>
          </p:cNvPr>
          <p:cNvGrpSpPr/>
          <p:nvPr/>
        </p:nvGrpSpPr>
        <p:grpSpPr>
          <a:xfrm>
            <a:off x="175734" y="701387"/>
            <a:ext cx="1549405" cy="786575"/>
            <a:chOff x="297343" y="190839"/>
            <a:chExt cx="2279133" cy="115703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09BFECB-E1ED-3506-3153-E41AFC699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552" y="218292"/>
              <a:ext cx="1080924" cy="1080000"/>
            </a:xfrm>
            <a:prstGeom prst="rect">
              <a:avLst/>
            </a:prstGeom>
          </p:spPr>
        </p:pic>
        <p:pic>
          <p:nvPicPr>
            <p:cNvPr id="6" name="Image 3">
              <a:extLst>
                <a:ext uri="{FF2B5EF4-FFF2-40B4-BE49-F238E27FC236}">
                  <a16:creationId xmlns:a16="http://schemas.microsoft.com/office/drawing/2014/main" id="{93EED393-FB6C-659F-5737-B9D9AEF4E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/>
          </p:blipFill>
          <p:spPr bwMode="auto">
            <a:xfrm>
              <a:off x="297343" y="190839"/>
              <a:ext cx="1157030" cy="115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095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401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402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c 24"/>
          <p:cNvSpPr/>
          <p:nvPr/>
        </p:nvSpPr>
        <p:spPr>
          <a:xfrm rot="18508915">
            <a:off x="4368756" y="3874341"/>
            <a:ext cx="2413538" cy="1195324"/>
          </a:xfrm>
          <a:prstGeom prst="arc">
            <a:avLst>
              <a:gd name="adj1" fmla="val 13244246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Arc 23"/>
          <p:cNvSpPr/>
          <p:nvPr/>
        </p:nvSpPr>
        <p:spPr>
          <a:xfrm>
            <a:off x="4608422" y="2267465"/>
            <a:ext cx="2898956" cy="824075"/>
          </a:xfrm>
          <a:prstGeom prst="arc">
            <a:avLst>
              <a:gd name="adj1" fmla="val 16200000"/>
              <a:gd name="adj2" fmla="val 114881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Arc 25"/>
          <p:cNvSpPr/>
          <p:nvPr/>
        </p:nvSpPr>
        <p:spPr>
          <a:xfrm rot="18508915">
            <a:off x="4455844" y="3613084"/>
            <a:ext cx="2413538" cy="1195324"/>
          </a:xfrm>
          <a:prstGeom prst="arc">
            <a:avLst>
              <a:gd name="adj1" fmla="val 13244246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Arc 27"/>
          <p:cNvSpPr/>
          <p:nvPr/>
        </p:nvSpPr>
        <p:spPr>
          <a:xfrm>
            <a:off x="4456022" y="2115065"/>
            <a:ext cx="2853457" cy="931510"/>
          </a:xfrm>
          <a:prstGeom prst="arc">
            <a:avLst>
              <a:gd name="adj1" fmla="val 16200000"/>
              <a:gd name="adj2" fmla="val 1544112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Arc 28"/>
          <p:cNvSpPr/>
          <p:nvPr/>
        </p:nvSpPr>
        <p:spPr>
          <a:xfrm rot="13453706">
            <a:off x="4371141" y="4013735"/>
            <a:ext cx="2193635" cy="1872920"/>
          </a:xfrm>
          <a:prstGeom prst="arc">
            <a:avLst>
              <a:gd name="adj1" fmla="val 13502234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Arc 26"/>
          <p:cNvSpPr/>
          <p:nvPr/>
        </p:nvSpPr>
        <p:spPr>
          <a:xfrm rot="13453706">
            <a:off x="4523541" y="4166135"/>
            <a:ext cx="2193635" cy="1872920"/>
          </a:xfrm>
          <a:prstGeom prst="arc">
            <a:avLst>
              <a:gd name="adj1" fmla="val 13502234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itre 1"/>
          <p:cNvSpPr txBox="1">
            <a:spLocks/>
          </p:cNvSpPr>
          <p:nvPr/>
        </p:nvSpPr>
        <p:spPr bwMode="auto">
          <a:xfrm>
            <a:off x="1629484" y="1817539"/>
            <a:ext cx="4276695" cy="91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/>
              <a:t>Une aide méthodologique à la création du projet ou de l’action.</a:t>
            </a:r>
          </a:p>
        </p:txBody>
      </p:sp>
      <p:sp>
        <p:nvSpPr>
          <p:cNvPr id="30" name="Titre 1"/>
          <p:cNvSpPr txBox="1">
            <a:spLocks/>
          </p:cNvSpPr>
          <p:nvPr/>
        </p:nvSpPr>
        <p:spPr bwMode="auto">
          <a:xfrm>
            <a:off x="587331" y="3577001"/>
            <a:ext cx="4609276" cy="152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/>
              <a:t>Une aide logistique en amont.</a:t>
            </a:r>
          </a:p>
        </p:txBody>
      </p:sp>
      <p:sp>
        <p:nvSpPr>
          <p:cNvPr id="31" name="Titre 1"/>
          <p:cNvSpPr txBox="1">
            <a:spLocks/>
          </p:cNvSpPr>
          <p:nvPr/>
        </p:nvSpPr>
        <p:spPr bwMode="auto">
          <a:xfrm>
            <a:off x="6674931" y="2894175"/>
            <a:ext cx="5111128" cy="172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/>
              <a:t>Une aide financière entre 500€ et 1000€ par structure. Et un projet « coup de cœur innovation », aidé à hauteur de 1500€. 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1" r="24561"/>
          <a:stretch/>
        </p:blipFill>
        <p:spPr>
          <a:xfrm flipH="1">
            <a:off x="5693229" y="2145456"/>
            <a:ext cx="1426028" cy="181572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58" y="4947379"/>
            <a:ext cx="1495314" cy="2118008"/>
          </a:xfrm>
          <a:prstGeom prst="rect">
            <a:avLst/>
          </a:prstGeom>
        </p:spPr>
      </p:pic>
      <p:sp>
        <p:nvSpPr>
          <p:cNvPr id="35" name="Titre 1"/>
          <p:cNvSpPr txBox="1">
            <a:spLocks/>
          </p:cNvSpPr>
          <p:nvPr/>
        </p:nvSpPr>
        <p:spPr bwMode="auto">
          <a:xfrm>
            <a:off x="6023531" y="5436068"/>
            <a:ext cx="3632098" cy="152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/>
              <a:t>Une aide à la communication.</a:t>
            </a:r>
          </a:p>
        </p:txBody>
      </p:sp>
      <p:sp>
        <p:nvSpPr>
          <p:cNvPr id="36" name="Arc 35"/>
          <p:cNvSpPr/>
          <p:nvPr/>
        </p:nvSpPr>
        <p:spPr>
          <a:xfrm rot="5176375" flipH="1">
            <a:off x="8133678" y="6556949"/>
            <a:ext cx="2193635" cy="1620000"/>
          </a:xfrm>
          <a:prstGeom prst="arc">
            <a:avLst>
              <a:gd name="adj1" fmla="val 13502234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Arc 36"/>
          <p:cNvSpPr/>
          <p:nvPr/>
        </p:nvSpPr>
        <p:spPr>
          <a:xfrm rot="5176375" flipH="1">
            <a:off x="8203428" y="6395166"/>
            <a:ext cx="2193635" cy="1872920"/>
          </a:xfrm>
          <a:prstGeom prst="arc">
            <a:avLst>
              <a:gd name="adj1" fmla="val 13502234"/>
              <a:gd name="adj2" fmla="val 206250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/>
          <p:cNvCxnSpPr/>
          <p:nvPr/>
        </p:nvCxnSpPr>
        <p:spPr>
          <a:xfrm>
            <a:off x="3239479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894084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593973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8281283" y="1049294"/>
            <a:ext cx="43988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9920517" y="1049294"/>
            <a:ext cx="48796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rganigramme : Alternative 42">
            <a:hlinkClick r:id="rId4" action="ppaction://hlinksldjump"/>
          </p:cNvPr>
          <p:cNvSpPr/>
          <p:nvPr/>
        </p:nvSpPr>
        <p:spPr>
          <a:xfrm>
            <a:off x="10442909" y="401520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COMMENT REPONDRE ?</a:t>
            </a:r>
          </a:p>
        </p:txBody>
      </p:sp>
      <p:sp>
        <p:nvSpPr>
          <p:cNvPr id="44" name="Organigramme : Alternative 43">
            <a:hlinkClick r:id="rId5" action="ppaction://hlinksldjump"/>
          </p:cNvPr>
          <p:cNvSpPr/>
          <p:nvPr/>
        </p:nvSpPr>
        <p:spPr>
          <a:xfrm>
            <a:off x="2001251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CONTEXTE</a:t>
            </a:r>
          </a:p>
        </p:txBody>
      </p:sp>
      <p:sp>
        <p:nvSpPr>
          <p:cNvPr id="45" name="Organigramme : Alternative 44">
            <a:hlinkClick r:id="rId6" action="ppaction://hlinksldjump"/>
          </p:cNvPr>
          <p:cNvSpPr/>
          <p:nvPr/>
        </p:nvSpPr>
        <p:spPr>
          <a:xfrm>
            <a:off x="3676082" y="401520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OBJECTIFS</a:t>
            </a:r>
          </a:p>
        </p:txBody>
      </p:sp>
      <p:sp>
        <p:nvSpPr>
          <p:cNvPr id="46" name="Organigramme : Alternative 45">
            <a:hlinkClick r:id="rId7" action="ppaction://hlinksldjump"/>
          </p:cNvPr>
          <p:cNvSpPr/>
          <p:nvPr/>
        </p:nvSpPr>
        <p:spPr>
          <a:xfrm>
            <a:off x="5333973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QUI PEUT REPONDRE ?</a:t>
            </a:r>
          </a:p>
        </p:txBody>
      </p:sp>
      <p:sp>
        <p:nvSpPr>
          <p:cNvPr id="48" name="Organigramme : Alternative 47">
            <a:hlinkClick r:id="rId8" action="ppaction://hlinksldjump"/>
          </p:cNvPr>
          <p:cNvSpPr/>
          <p:nvPr/>
        </p:nvSpPr>
        <p:spPr>
          <a:xfrm>
            <a:off x="8752138" y="419295"/>
            <a:ext cx="1296000" cy="1260000"/>
          </a:xfrm>
          <a:prstGeom prst="flowChartAlternateProcess">
            <a:avLst/>
          </a:prstGeom>
          <a:solidFill>
            <a:srgbClr val="7E5598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QUELLES MODALITES D’AIDES ?</a:t>
            </a:r>
          </a:p>
        </p:txBody>
      </p:sp>
      <p:sp>
        <p:nvSpPr>
          <p:cNvPr id="49" name="Organigramme : Alternative 48">
            <a:hlinkClick r:id="rId9" action="ppaction://hlinksldjump"/>
          </p:cNvPr>
          <p:cNvSpPr/>
          <p:nvPr/>
        </p:nvSpPr>
        <p:spPr>
          <a:xfrm>
            <a:off x="7032169" y="419295"/>
            <a:ext cx="1296000" cy="1260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QUELS CRITERES ?</a:t>
            </a:r>
          </a:p>
        </p:txBody>
      </p:sp>
      <p:sp>
        <p:nvSpPr>
          <p:cNvPr id="50" name="Bouton d'action : Accueil 49">
            <a:hlinkClick r:id="rId10" action="ppaction://hlinksldjump" highlightClick="1">
              <a:snd r:embed="rId11" name="arrow.wav"/>
            </a:hlinkClick>
          </p:cNvPr>
          <p:cNvSpPr/>
          <p:nvPr/>
        </p:nvSpPr>
        <p:spPr>
          <a:xfrm>
            <a:off x="11355572" y="6177516"/>
            <a:ext cx="510363" cy="552893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E0964E1-1702-2AE0-C92D-693EBE73AAE1}"/>
              </a:ext>
            </a:extLst>
          </p:cNvPr>
          <p:cNvGrpSpPr/>
          <p:nvPr/>
        </p:nvGrpSpPr>
        <p:grpSpPr>
          <a:xfrm>
            <a:off x="175734" y="701387"/>
            <a:ext cx="1549405" cy="786575"/>
            <a:chOff x="297343" y="190839"/>
            <a:chExt cx="2279133" cy="115703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EBB57C81-CB84-CB8C-FEDF-FD631F304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552" y="218292"/>
              <a:ext cx="1080924" cy="1080000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045A786-DF20-ED58-2CA6-FE580E7A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297343" y="190839"/>
              <a:ext cx="1157030" cy="115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955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6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1" grpId="0"/>
      <p:bldP spid="35" grpId="0"/>
    </p:bldLst>
  </p:timing>
</p:sld>
</file>

<file path=ppt/theme/theme1.xml><?xml version="1.0" encoding="utf-8"?>
<a:theme xmlns:a="http://schemas.openxmlformats.org/drawingml/2006/main" name="Berli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4056</TotalTime>
  <Words>740</Words>
  <Application>Microsoft Office PowerPoint</Application>
  <PresentationFormat>Grand écran</PresentationFormat>
  <Paragraphs>118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Berlin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des Structures accueillants des Services civiques</dc:title>
  <dc:creator>Laetitia</dc:creator>
  <cp:lastModifiedBy>Laetitia Fiori</cp:lastModifiedBy>
  <cp:revision>513</cp:revision>
  <cp:lastPrinted>2020-01-08T08:10:02Z</cp:lastPrinted>
  <dcterms:created xsi:type="dcterms:W3CDTF">2015-10-26T07:22:16Z</dcterms:created>
  <dcterms:modified xsi:type="dcterms:W3CDTF">2023-11-17T13:39:37Z</dcterms:modified>
</cp:coreProperties>
</file>